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0" r:id="rId4"/>
    <p:sldId id="279" r:id="rId5"/>
    <p:sldId id="280" r:id="rId6"/>
    <p:sldId id="267" r:id="rId7"/>
    <p:sldId id="269" r:id="rId8"/>
    <p:sldId id="270" r:id="rId9"/>
    <p:sldId id="273" r:id="rId10"/>
    <p:sldId id="272" r:id="rId11"/>
    <p:sldId id="274" r:id="rId12"/>
    <p:sldId id="261" r:id="rId13"/>
    <p:sldId id="281" r:id="rId14"/>
    <p:sldId id="262" r:id="rId15"/>
    <p:sldId id="263" r:id="rId16"/>
    <p:sldId id="264" r:id="rId17"/>
    <p:sldId id="265" r:id="rId18"/>
    <p:sldId id="276" r:id="rId19"/>
    <p:sldId id="277" r:id="rId20"/>
    <p:sldId id="275" r:id="rId21"/>
    <p:sldId id="278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6" autoAdjust="0"/>
    <p:restoredTop sz="94660"/>
  </p:normalViewPr>
  <p:slideViewPr>
    <p:cSldViewPr snapToGrid="0">
      <p:cViewPr varScale="1">
        <p:scale>
          <a:sx n="88" d="100"/>
          <a:sy n="88" d="100"/>
        </p:scale>
        <p:origin x="210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21385-185D-4738-9072-8EE7C7E96815}" type="datetimeFigureOut">
              <a:rPr lang="hu-HU" smtClean="0"/>
              <a:t>2026. 02. 13.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2BF54E4-392B-4396-ACF1-33F11EFDBB9E}" type="slidenum">
              <a:rPr lang="hu-HU" smtClean="0"/>
              <a:t>‹#›</a:t>
            </a:fld>
            <a:endParaRPr lang="hu-H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4348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21385-185D-4738-9072-8EE7C7E96815}" type="datetimeFigureOut">
              <a:rPr lang="hu-HU" smtClean="0"/>
              <a:t>2026. 02. 13.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54E4-392B-4396-ACF1-33F11EFDBB9E}" type="slidenum">
              <a:rPr lang="hu-HU" smtClean="0"/>
              <a:t>‹#›</a:t>
            </a:fld>
            <a:endParaRPr lang="hu-H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6384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21385-185D-4738-9072-8EE7C7E96815}" type="datetimeFigureOut">
              <a:rPr lang="hu-HU" smtClean="0"/>
              <a:t>2026. 02. 13.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54E4-392B-4396-ACF1-33F11EFDBB9E}" type="slidenum">
              <a:rPr lang="hu-HU" smtClean="0"/>
              <a:t>‹#›</a:t>
            </a:fld>
            <a:endParaRPr lang="hu-H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5455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21385-185D-4738-9072-8EE7C7E96815}" type="datetimeFigureOut">
              <a:rPr lang="hu-HU" smtClean="0"/>
              <a:t>2026. 02. 13.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54E4-392B-4396-ACF1-33F11EFDBB9E}" type="slidenum">
              <a:rPr lang="hu-HU" smtClean="0"/>
              <a:t>‹#›</a:t>
            </a:fld>
            <a:endParaRPr lang="hu-HU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1469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21385-185D-4738-9072-8EE7C7E96815}" type="datetimeFigureOut">
              <a:rPr lang="hu-HU" smtClean="0"/>
              <a:t>2026. 02. 13.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54E4-392B-4396-ACF1-33F11EFDBB9E}" type="slidenum">
              <a:rPr lang="hu-HU" smtClean="0"/>
              <a:t>‹#›</a:t>
            </a:fld>
            <a:endParaRPr lang="hu-HU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0308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21385-185D-4738-9072-8EE7C7E96815}" type="datetimeFigureOut">
              <a:rPr lang="hu-HU" smtClean="0"/>
              <a:t>2026. 02. 13.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54E4-392B-4396-ACF1-33F11EFDBB9E}" type="slidenum">
              <a:rPr lang="hu-HU" smtClean="0"/>
              <a:t>‹#›</a:t>
            </a:fld>
            <a:endParaRPr lang="hu-HU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4698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21385-185D-4738-9072-8EE7C7E96815}" type="datetimeFigureOut">
              <a:rPr lang="hu-HU" smtClean="0"/>
              <a:t>2026. 02. 13.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54E4-392B-4396-ACF1-33F11EFDBB9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05232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21385-185D-4738-9072-8EE7C7E96815}" type="datetimeFigureOut">
              <a:rPr lang="hu-HU" smtClean="0"/>
              <a:t>2026. 02. 13.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54E4-392B-4396-ACF1-33F11EFDBB9E}" type="slidenum">
              <a:rPr lang="hu-HU" smtClean="0"/>
              <a:t>‹#›</a:t>
            </a:fld>
            <a:endParaRPr lang="hu-HU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2647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32221385-185D-4738-9072-8EE7C7E96815}" type="datetimeFigureOut">
              <a:rPr lang="hu-HU" smtClean="0"/>
              <a:t>2026. 02. 13.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54E4-392B-4396-ACF1-33F11EFDBB9E}" type="slidenum">
              <a:rPr lang="hu-HU" smtClean="0"/>
              <a:t>‹#›</a:t>
            </a:fld>
            <a:endParaRPr lang="hu-H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3463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21385-185D-4738-9072-8EE7C7E96815}" type="datetimeFigureOut">
              <a:rPr lang="hu-HU" smtClean="0"/>
              <a:t>2026. 02. 13.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54E4-392B-4396-ACF1-33F11EFDBB9E}" type="slidenum">
              <a:rPr lang="hu-HU" smtClean="0"/>
              <a:t>‹#›</a:t>
            </a:fld>
            <a:endParaRPr lang="hu-HU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8708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21385-185D-4738-9072-8EE7C7E96815}" type="datetimeFigureOut">
              <a:rPr lang="hu-HU" smtClean="0"/>
              <a:t>2026. 02. 13.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54E4-392B-4396-ACF1-33F11EFDBB9E}" type="slidenum">
              <a:rPr lang="hu-HU" smtClean="0"/>
              <a:t>‹#›</a:t>
            </a:fld>
            <a:endParaRPr lang="hu-HU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247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221385-185D-4738-9072-8EE7C7E96815}" type="datetimeFigureOut">
              <a:rPr lang="hu-HU" smtClean="0"/>
              <a:t>2026. 02. 13.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2BF54E4-392B-4396-ACF1-33F11EFDBB9E}" type="slidenum">
              <a:rPr lang="hu-HU" smtClean="0"/>
              <a:t>‹#›</a:t>
            </a:fld>
            <a:endParaRPr lang="hu-HU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9370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409C2C1-02F6-2F0E-967C-F7BF1FD1F6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A művésztelepi folyamat állomásai, fejlődési lehetőségei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2807F813-89A5-DC1C-F72D-DE97237812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380849" cy="1666725"/>
          </a:xfrm>
        </p:spPr>
        <p:txBody>
          <a:bodyPr>
            <a:noAutofit/>
          </a:bodyPr>
          <a:lstStyle/>
          <a:p>
            <a:endParaRPr lang="hu-HU" sz="1200" dirty="0"/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hu-HU" sz="1200" dirty="0"/>
              <a:t>Dr. habil. Nátyi Róbert művészettörténész, 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hu-HU" sz="1200" dirty="0"/>
              <a:t>tanszék és intézetvezető, 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hu-HU" sz="1200" dirty="0"/>
              <a:t>SZTE Bartók Béla Művészeti kar dékán, 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hu-HU" sz="1200" dirty="0"/>
              <a:t>REÖK Palota vezető kurátor</a:t>
            </a:r>
          </a:p>
        </p:txBody>
      </p:sp>
    </p:spTree>
    <p:extLst>
      <p:ext uri="{BB962C8B-B14F-4D97-AF65-F5344CB8AC3E}">
        <p14:creationId xmlns:p14="http://schemas.microsoft.com/office/powerpoint/2010/main" val="310844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6F6E391A-A02E-4C47-A17A-3F7ACB55CC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6974" cy="685800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03F5E2BB-3BE4-45A5-9341-8CBA7623E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3425221" cy="1955010"/>
          </a:xfrm>
        </p:spPr>
        <p:txBody>
          <a:bodyPr>
            <a:normAutofit/>
          </a:bodyPr>
          <a:lstStyle/>
          <a:p>
            <a:r>
              <a:rPr lang="hu-HU" dirty="0"/>
              <a:t>30 év – ceredi Művésztelep / </a:t>
            </a:r>
            <a:r>
              <a:rPr lang="hu-HU" dirty="0" err="1"/>
              <a:t>ArtColony</a:t>
            </a:r>
            <a:r>
              <a:rPr lang="hu-HU" dirty="0"/>
              <a:t> Cered</a:t>
            </a:r>
          </a:p>
        </p:txBody>
      </p:sp>
    </p:spTree>
    <p:extLst>
      <p:ext uri="{BB962C8B-B14F-4D97-AF65-F5344CB8AC3E}">
        <p14:creationId xmlns:p14="http://schemas.microsoft.com/office/powerpoint/2010/main" val="1069389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EE9CC35-B5B5-742C-6A4D-AA0DB70F2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Cered Művésztelep születése és korai évek</a:t>
            </a:r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B17A19CC-3754-17CE-1B60-F396106F57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52477" y="1939925"/>
            <a:ext cx="2587228" cy="3449638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7494F526-5FD6-793A-4D64-80A1896C0DC0}"/>
              </a:ext>
            </a:extLst>
          </p:cNvPr>
          <p:cNvSpPr txBox="1"/>
          <p:nvPr/>
        </p:nvSpPr>
        <p:spPr>
          <a:xfrm>
            <a:off x="1409700" y="2068287"/>
            <a:ext cx="652598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Alapítás és indítás: helyi közösségi és művészeti kezdeményezésként indult.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Első művésztelepi alkalmak: rendszeres alkotóhétvégék, nyári művészeti találkozók.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Helyszín és infrastruktúra kialakulása: stúdiók, műhelyek, kiállítóhelyek létrehozása.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Kapcsolódás a hazai művészeti élethez: kortárs művészek, tanárok, fiatal alkotók bevonása.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Első kiállítások és bemutatkozások: helyi és regionális megjelenések, közösségi eseménye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2007-től helyspecifikus, projekt alapú munkák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Szorosabb, interaktív kapcsolatok a befogadó közeggel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77089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C7532FA-7854-7DBF-F55E-EF441AC03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Fejlődés, nemzetközi kapcsolatok, stabilizálódás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6289524-3F7D-7D97-B158-363763CD6A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0" y="2015732"/>
            <a:ext cx="6821564" cy="3633954"/>
          </a:xfrm>
        </p:spPr>
        <p:txBody>
          <a:bodyPr>
            <a:normAutofit fontScale="92500" lnSpcReduction="20000"/>
          </a:bodyPr>
          <a:lstStyle/>
          <a:p>
            <a:r>
              <a:rPr lang="hu-HU" dirty="0"/>
              <a:t>Programok bővülése: tematikus alkotótáborok, workshopok, szakmai napok</a:t>
            </a:r>
          </a:p>
          <a:p>
            <a:r>
              <a:rPr lang="hu-HU" dirty="0"/>
              <a:t>Művészeti hálózatépítés: meghívott művészek, csereprogramok, együttműködések</a:t>
            </a:r>
          </a:p>
          <a:p>
            <a:r>
              <a:rPr lang="hu-HU" dirty="0"/>
              <a:t>Közösségi szerep erősödése: helyi iskolák, civil szervezetek bevonása</a:t>
            </a:r>
          </a:p>
          <a:p>
            <a:r>
              <a:rPr lang="hu-HU" dirty="0"/>
              <a:t>Kiállítások és katalógusok: dokumentált eredmények, rendszeres bemutatók</a:t>
            </a:r>
          </a:p>
          <a:p>
            <a:r>
              <a:rPr lang="hu-HU" dirty="0"/>
              <a:t>Fenntarthatóság és támogatások: pályázatok, önkormányzati és magán támogatások, működési stabilitás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C5262B30-77A0-5722-F453-B893BEE03B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2683" y="2015732"/>
            <a:ext cx="2270002" cy="3711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400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3C54FE1-FB49-8437-3641-1309ADB68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elmúlt 10 év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89B420D-31DA-9A85-FE24-6E88083F0F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7131807" cy="3372697"/>
          </a:xfrm>
        </p:spPr>
        <p:txBody>
          <a:bodyPr>
            <a:normAutofit fontScale="85000" lnSpcReduction="20000"/>
          </a:bodyPr>
          <a:lstStyle/>
          <a:p>
            <a:r>
              <a:rPr lang="hu-HU" dirty="0"/>
              <a:t>Nemzetközi és hazai elismertség: szakmai díjak, kritikai visszhang, médiamegjelenés</a:t>
            </a:r>
          </a:p>
          <a:p>
            <a:r>
              <a:rPr lang="hu-HU" dirty="0"/>
              <a:t>Új művészeti irányok: interdiszciplináris projektek, kortárs trendek integrálása</a:t>
            </a:r>
          </a:p>
          <a:p>
            <a:r>
              <a:rPr lang="hu-HU" dirty="0"/>
              <a:t>Helyi közösség identitásának erősítése: Cered mint kulturális központ, turisztikai vonzerő</a:t>
            </a:r>
          </a:p>
          <a:p>
            <a:r>
              <a:rPr lang="hu-HU" dirty="0"/>
              <a:t>Örökség és jövő: fiatal alkotók mentorálása, archívumok, dokumentáció, következő generációk bevonása</a:t>
            </a:r>
          </a:p>
          <a:p>
            <a:r>
              <a:rPr lang="hu-HU" dirty="0"/>
              <a:t>Összegzés: 30 év alatt stabil, nyitott, fejlődő művészeti központtá vált, amely a helyi közösség és a kortárs művészet találkozóhelye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4D5B5131-E31C-1A77-35EC-A7249016A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1508" y="2350322"/>
            <a:ext cx="2359356" cy="281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121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CFEF8A8-8FAD-D157-9126-7E45A74BA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Projekt alapú gondolkodás:</a:t>
            </a:r>
            <a:br>
              <a:rPr lang="hu-HU" dirty="0"/>
            </a:br>
            <a:r>
              <a:rPr lang="hu-HU" dirty="0"/>
              <a:t>Gardenvízió 2013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AB49B51-51CD-2760-220A-28F75E4B72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0" y="2144486"/>
            <a:ext cx="5058078" cy="3321859"/>
          </a:xfrm>
        </p:spPr>
        <p:txBody>
          <a:bodyPr>
            <a:normAutofit fontScale="85000" lnSpcReduction="10000"/>
          </a:bodyPr>
          <a:lstStyle/>
          <a:p>
            <a:r>
              <a:rPr lang="hu-HU" dirty="0"/>
              <a:t>A 2013 év tematikáját a cerediek által művelt kert adta, a művészek az általuk kiválasztott kerttel, mint alapanyaggal, szabadon dolgozhattak. </a:t>
            </a:r>
          </a:p>
          <a:p>
            <a:r>
              <a:rPr lang="hu-HU" dirty="0"/>
              <a:t>Az alkotói folyamat célja volt, hogy a kertet jelenségként, praktikus, filozofikus és metaforikus jelentésén túl új tartalmakkal, víziókkal töltse meg. </a:t>
            </a:r>
          </a:p>
          <a:p>
            <a:r>
              <a:rPr lang="hu-HU" dirty="0"/>
              <a:t>Mindezek mellett fontos volt a helyi kertkultúra bemutatása, illetve a kert szerepének vizsgálata is.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A63A9D73-6B9C-031C-E329-3DD74E168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7597" y="2144486"/>
            <a:ext cx="4727351" cy="3080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40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1A3646C-F249-CDE5-4613-FA2A4EA35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Szeparált terek 2017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841F9AD-6A22-5010-44C4-DAB1BAE36B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08414"/>
            <a:ext cx="5139721" cy="3457931"/>
          </a:xfrm>
        </p:spPr>
        <p:txBody>
          <a:bodyPr>
            <a:normAutofit fontScale="92500" lnSpcReduction="20000"/>
          </a:bodyPr>
          <a:lstStyle/>
          <a:p>
            <a:r>
              <a:rPr lang="hu-HU" dirty="0"/>
              <a:t>Egy közel százéves, romos vályogház rehabilitációja volt a művésztelep fő eseménye. </a:t>
            </a:r>
          </a:p>
          <a:p>
            <a:r>
              <a:rPr lang="hu-HU" dirty="0"/>
              <a:t>Az épületben egy új funkciójú, szeparált teret hoztak létre Kor-Társ-Táj-Ház néven. </a:t>
            </a:r>
          </a:p>
          <a:p>
            <a:r>
              <a:rPr lang="hu-HU" dirty="0"/>
              <a:t>Cél volt az épület autentikus karakterének megőrzése, ahogy a magánház eredeti rendeltetésének felszámolása is, hogy az új közösségi, múzeumi szerep erősödjön fel, amit kiegészít a nyitott telken szerveződő szoborpark.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DFE22370-0816-2124-ED70-F59E61643F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1300" y="1929954"/>
            <a:ext cx="5186898" cy="3457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457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F7911D0-7FE0-302B-CD3D-1807E917D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Artcomplex 2023</a:t>
            </a:r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1477E546-4CFB-67F9-F948-5F76F36B92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3751" y="2016125"/>
            <a:ext cx="6138822" cy="34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4923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E1DC502-3D91-3FF2-A2B2-D3C669D6D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Grafikai műhely</a:t>
            </a:r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BDDC5F43-8516-ABB5-B28B-1BBBA40455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1115" y="2007788"/>
            <a:ext cx="5175953" cy="3444539"/>
          </a:xfrm>
          <a:prstGeom prst="rect">
            <a:avLst/>
          </a:prstGeom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9477D8B3-B887-D715-C887-0CC763C92D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7271" y="2007788"/>
            <a:ext cx="3144189" cy="2096126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F6995E0B-B9C3-BC16-2478-6FB8BD90FB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1663" y="3962401"/>
            <a:ext cx="2652950" cy="17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064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500DC37-76D5-E07D-D0C7-373221042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Múzeum 1980</a:t>
            </a:r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35443454-5569-E40B-744D-D16C170910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7677" y="1978025"/>
            <a:ext cx="5174457" cy="3449638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C11B5187-D936-992B-931E-777635A832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2338" y="1978025"/>
            <a:ext cx="5132614" cy="3421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3494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A1F168C-ADFB-640F-4177-DA42A3D75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Jubileumi év: 30 év (2025)</a:t>
            </a:r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32BCDD94-CF57-D684-13E3-EB2D329ED2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6879" y="2163083"/>
            <a:ext cx="1941008" cy="3449638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69CDCB75-B28F-5EDD-2937-3FFD847B0D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9347" y="2284764"/>
            <a:ext cx="4515957" cy="3015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6088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EFF31CC-6ACD-6DC0-72F8-6DCC239F5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AA7273E1-FF2E-43CE-E08A-8C8D2D95EE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957" y="2337712"/>
            <a:ext cx="2904445" cy="1932776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2DE0BBE9-84A9-360C-CF8B-A75A98AED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0818" y="2052107"/>
            <a:ext cx="2132919" cy="2884414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8822B3D1-1740-C70C-490A-2DB34D6F21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3153" y="2313905"/>
            <a:ext cx="2975997" cy="1980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7476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C60209C-999E-BCEE-C379-BE6E97B0F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30 év tapasztalatainak összegzése – módszertani kézikönyv</a:t>
            </a:r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B232AC11-6B9B-C762-8AAE-E814721B23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3213" y="2190296"/>
            <a:ext cx="2476840" cy="3449638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62CD9418-3B27-7930-6F9E-A7FF96E1EF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669" y="2190296"/>
            <a:ext cx="2539093" cy="3487765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EDD39DCA-A8AD-DC3C-9584-F206EEA4E3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6968" y="2190296"/>
            <a:ext cx="2677886" cy="3544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0308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1CE6C83-47A3-122C-A62F-2D7CD639D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Jelentőség, hatás és a jövő útjai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9D3C4FC-06D7-3569-821F-58D17F128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204357"/>
            <a:ext cx="5254021" cy="3261988"/>
          </a:xfrm>
        </p:spPr>
        <p:txBody>
          <a:bodyPr/>
          <a:lstStyle/>
          <a:p>
            <a:r>
              <a:rPr lang="hu-HU" dirty="0"/>
              <a:t>Cél egy átfogó módszertani kézikönyv elkészítése művésztelepek szervezéséhez</a:t>
            </a:r>
          </a:p>
          <a:p>
            <a:r>
              <a:rPr lang="hu-HU" dirty="0"/>
              <a:t>A kutatás a művésztelepek működésének módszertanát, társadalmi hatásait és fenntartható fejlesztési potenciálját vizsgálja. 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4A96638C-1377-D7B2-2DC2-DC19C483D6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8015" y="2049697"/>
            <a:ext cx="4816301" cy="3210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055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EA1DE05-F094-345F-E0D8-378966979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művésztelepek mint fejlesztési modellek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B3ACA09-88FD-4258-6D21-D3F476647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0" y="2015732"/>
            <a:ext cx="3670150" cy="2988515"/>
          </a:xfrm>
        </p:spPr>
        <p:txBody>
          <a:bodyPr/>
          <a:lstStyle/>
          <a:p>
            <a:r>
              <a:rPr lang="hu-HU" dirty="0"/>
              <a:t>A művésztelepek mint fejlesztési modellek különösen relevánsak a periférikus térségek számára, ahol a hagyományos gazdasági fejlesztési eszközök korlátokba ütköznek. 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180F74F0-C4AF-7059-D7D8-AAF1531590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2907" y="2289563"/>
            <a:ext cx="6366424" cy="1607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8972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118E9A8-8E7A-3786-0911-B4644CADE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Kétirányú hatás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41150FC-B091-40C8-EB6B-044C25B77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0" y="2015732"/>
            <a:ext cx="3076878" cy="3220297"/>
          </a:xfrm>
        </p:spPr>
        <p:txBody>
          <a:bodyPr/>
          <a:lstStyle/>
          <a:p>
            <a:r>
              <a:rPr lang="hu-HU" dirty="0"/>
              <a:t>Befelé a lokális közösség kulturális és gazdasági fejlesztését szolgálják, kifelé pedig nemzetközi kapcsolatokat és ismertséget teremtenek.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6B357992-7E63-94D3-22C8-766A0895D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1614" y="2098612"/>
            <a:ext cx="3396343" cy="2264228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418082FC-423C-DB2C-A36E-8EE98EF7CB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3014" y="2098612"/>
            <a:ext cx="3216371" cy="2192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5452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164E772-030B-C822-372D-EE38E5B4F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munka három nagy tematikus egységre épül.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C5DB069-BD93-5147-D0F9-5401018C2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3"/>
            <a:ext cx="4693407" cy="3350924"/>
          </a:xfrm>
        </p:spPr>
        <p:txBody>
          <a:bodyPr>
            <a:normAutofit fontScale="85000" lnSpcReduction="10000"/>
          </a:bodyPr>
          <a:lstStyle/>
          <a:p>
            <a:r>
              <a:rPr lang="hu-HU" dirty="0"/>
              <a:t>Az első rész a szakmai működés módszertanát tárgyalja, beleértve a művészek kiválasztásának kritériumait, a nemzetközi kapcsolatok építésének stratégiáit és a lokáció szerepének optimalizálását. </a:t>
            </a:r>
          </a:p>
          <a:p>
            <a:r>
              <a:rPr lang="hu-HU" dirty="0"/>
              <a:t>Különös figyelmet kap annak vizsgálata, hogyan befolyásolja egy település földrajzi helyzete és kulturális környezete a művészeti folyamatokat, valamint milyen előnyökkel járhat a regionális együttműködés kiépítése. 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B46541E0-A9CD-F29A-F48D-C4BB20C65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6092" y="2015733"/>
            <a:ext cx="4645479" cy="309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156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8B331693-676E-46B8-A3F6-A4781E108C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0" y="2015732"/>
            <a:ext cx="4062034" cy="3454339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A második nagy egység az infrastruktúra és alkotói bázis fejlesztésének kérdéseivel foglalkozik. Bemutatja, hogyan lehet nulláról felépíteni egy működőképes művésztelepet. </a:t>
            </a:r>
          </a:p>
          <a:p>
            <a:r>
              <a:rPr lang="hu-HU" dirty="0"/>
              <a:t>Milyen lépéssorozatok vezetnek a fenntartható működéshez, és hogyan differenciálódnak a különböző művészeti ágak az évek során? 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62721E5F-A680-1F49-EDB6-04F4E16A2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2843" y="2160814"/>
            <a:ext cx="2770414" cy="1846943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245C77BC-33F5-EC72-B1BC-ABFC844DA4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0972" y="2160814"/>
            <a:ext cx="2710542" cy="180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1322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15F5B65-E8AC-FBA5-FB39-3032AEDB8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Létezik ceredi Stílus?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CA46167-435D-999D-D9C2-738F74481C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3082321" cy="3450613"/>
          </a:xfrm>
        </p:spPr>
        <p:txBody>
          <a:bodyPr/>
          <a:lstStyle/>
          <a:p>
            <a:r>
              <a:rPr lang="hu-HU" dirty="0"/>
              <a:t>Külön hangsúlyt kap annak elemzése, hogyan alakul ki egy specifikus „helyi iskola” esztétikája és szakmai metodológiája.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CF05D9C0-CE4C-7C32-B7FA-7A3BD6DA7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4283" y="2015732"/>
            <a:ext cx="2917865" cy="1940380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197431FD-347E-AF21-F5C7-2CA4260603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7572" y="2011258"/>
            <a:ext cx="2917282" cy="1944854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F3F6E8CC-FB72-A6A4-58F7-85F5A3A2DE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4283" y="4076240"/>
            <a:ext cx="2776547" cy="1851031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965525E1-9B84-1533-0873-D7DFB9D15C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4905" y="4083956"/>
            <a:ext cx="1382486" cy="1843315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143CA26A-D703-7D33-1295-6935483261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21466" y="4089928"/>
            <a:ext cx="1533388" cy="1823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9792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57B777D-2AD7-7B14-0977-0A01635A7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958F171-BABD-BF9D-56FD-81C08FCCAD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1897" y="1964870"/>
            <a:ext cx="3876146" cy="3488871"/>
          </a:xfrm>
        </p:spPr>
        <p:txBody>
          <a:bodyPr>
            <a:normAutofit lnSpcReduction="10000"/>
          </a:bodyPr>
          <a:lstStyle/>
          <a:p>
            <a:r>
              <a:rPr lang="hu-HU" dirty="0"/>
              <a:t>A harmadik rész a kifelé irányuló tevékenységekre koncentrál: a kiállítások szervezésére, publikációs stratégiákra és a tudományos feldolgozás módjaira. Ez magában foglalja az archívumok kezelését, a dokumentáció módszertanát és a hosszú távú hatásmérés lehetőségeit.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7433B35D-3789-BA4C-2755-80185124AE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0272" y="2488583"/>
            <a:ext cx="3876145" cy="257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9245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BDB5B4F-BF02-21A8-2B2C-7EED65FB7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5217" y="869833"/>
            <a:ext cx="6011183" cy="833781"/>
          </a:xfrm>
        </p:spPr>
        <p:txBody>
          <a:bodyPr>
            <a:normAutofit fontScale="90000"/>
          </a:bodyPr>
          <a:lstStyle/>
          <a:p>
            <a:r>
              <a:rPr lang="hu-HU" dirty="0"/>
              <a:t>Köszönöm szépen a figyelmet!</a:t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DBE7587-FF2B-464F-7C1C-B5D97FC8D8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450613"/>
          </a:xfrm>
        </p:spPr>
        <p:txBody>
          <a:bodyPr/>
          <a:lstStyle/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6C73E4AD-61FA-B927-B494-E7EA65165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1037" y="1944125"/>
            <a:ext cx="6139542" cy="4093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210348"/>
      </p:ext>
    </p:extLst>
  </p:cSld>
  <p:clrMapOvr>
    <a:masterClrMapping/>
  </p:clrMapOvr>
</p:sld>
</file>

<file path=ppt/theme/theme1.xml><?xml version="1.0" encoding="utf-8"?>
<a:theme xmlns:a="http://schemas.openxmlformats.org/drawingml/2006/main" name="Galéria">
  <a:themeElements>
    <a:clrScheme name="Galéri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éria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éri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185</TotalTime>
  <Words>654</Words>
  <Application>Microsoft Office PowerPoint</Application>
  <PresentationFormat>Szélesvásznú</PresentationFormat>
  <Paragraphs>57</Paragraphs>
  <Slides>21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21</vt:i4>
      </vt:variant>
    </vt:vector>
  </HeadingPairs>
  <TitlesOfParts>
    <vt:vector size="24" baseType="lpstr">
      <vt:lpstr>Arial</vt:lpstr>
      <vt:lpstr>Gill Sans MT</vt:lpstr>
      <vt:lpstr>Galéria</vt:lpstr>
      <vt:lpstr>A művésztelepi folyamat állomásai, fejlődési lehetőségei</vt:lpstr>
      <vt:lpstr>30 év – ceredi Művésztelep / ArtColony Cered</vt:lpstr>
      <vt:lpstr>A Cered Művésztelep születése és korai évek</vt:lpstr>
      <vt:lpstr>Fejlődés, nemzetközi kapcsolatok, stabilizálódás</vt:lpstr>
      <vt:lpstr>Az elmúlt 10 év</vt:lpstr>
      <vt:lpstr>Projekt alapú gondolkodás: Gardenvízió 2013</vt:lpstr>
      <vt:lpstr>Szeparált terek 2017</vt:lpstr>
      <vt:lpstr>Artcomplex 2023</vt:lpstr>
      <vt:lpstr>Grafikai műhely</vt:lpstr>
      <vt:lpstr>Múzeum 1980</vt:lpstr>
      <vt:lpstr>Jubileumi év: 30 év (2025)</vt:lpstr>
      <vt:lpstr>PowerPoint-bemutató</vt:lpstr>
      <vt:lpstr>30 év tapasztalatainak összegzése – módszertani kézikönyv</vt:lpstr>
      <vt:lpstr>Jelentőség, hatás és a jövő útjai</vt:lpstr>
      <vt:lpstr>művésztelepek mint fejlesztési modellek </vt:lpstr>
      <vt:lpstr>Kétirányú hatás</vt:lpstr>
      <vt:lpstr>A munka három nagy tematikus egységre épül. </vt:lpstr>
      <vt:lpstr>PowerPoint-bemutató</vt:lpstr>
      <vt:lpstr>Létezik ceredi Stílus?</vt:lpstr>
      <vt:lpstr>PowerPoint-bemutató</vt:lpstr>
      <vt:lpstr>Köszönöm szépen a figyelmet!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Róbert Nátyi</dc:creator>
  <cp:lastModifiedBy>Róbert Nátyi</cp:lastModifiedBy>
  <cp:revision>54</cp:revision>
  <dcterms:created xsi:type="dcterms:W3CDTF">2025-10-07T15:15:11Z</dcterms:created>
  <dcterms:modified xsi:type="dcterms:W3CDTF">2026-02-13T18:11:29Z</dcterms:modified>
</cp:coreProperties>
</file>