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y="6858000" cx="12192000"/>
  <p:notesSz cx="6858000" cy="9144000"/>
  <p:embeddedFontLst>
    <p:embeddedFont>
      <p:font typeface="Play"/>
      <p:regular r:id="rId24"/>
      <p:bold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6" roundtripDataSignature="AMtx7mj6tJjWK6FLFs1ux0n1r3J7Quizb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font" Target="fonts/Play-regular.fntdata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customschemas.google.com/relationships/presentationmetadata" Target="metadata"/><Relationship Id="rId25" Type="http://schemas.openxmlformats.org/officeDocument/2006/relationships/font" Target="fonts/Play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ím és tartalom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ímdia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0" name="Google Shape;20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zakaszfejléc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tartalomrész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2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Összehasonlítás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2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2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sak cím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Üres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rtalomrész képaláírással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8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8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ép képaláírással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9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9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ím és függőleges szöveg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0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üggőleges cím és szöveg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1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1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t/>
            </a:r>
            <a:endParaRPr/>
          </a:p>
        </p:txBody>
      </p:sp>
      <p:sp>
        <p:nvSpPr>
          <p:cNvPr id="85" name="Google Shape;85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u-HU"/>
              <a:t>Fekete 					fehér</a:t>
            </a:r>
            <a:endParaRPr/>
          </a:p>
        </p:txBody>
      </p:sp>
      <p:pic>
        <p:nvPicPr>
          <p:cNvPr descr="A képen képernyőkép, szöveg, tervezés látható&#10;&#10;Előfordulhat, hogy az AI által létrehozott tartalom helytelen." id="86" name="Google Shape;8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/>
          <p:nvPr/>
        </p:nvSpPr>
        <p:spPr>
          <a:xfrm>
            <a:off x="10" y="0"/>
            <a:ext cx="6095990" cy="685800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"/>
          <p:cNvSpPr txBox="1"/>
          <p:nvPr>
            <p:ph type="title"/>
          </p:nvPr>
        </p:nvSpPr>
        <p:spPr>
          <a:xfrm>
            <a:off x="1155557" y="4551036"/>
            <a:ext cx="4284420" cy="16871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Play"/>
              <a:buNone/>
            </a:pPr>
            <a:r>
              <a:rPr lang="hu-HU">
                <a:solidFill>
                  <a:schemeClr val="lt1"/>
                </a:solidFill>
              </a:rPr>
              <a:t>		    CERED – SZEGED  ZÁRÓ</a:t>
            </a:r>
            <a:endParaRPr/>
          </a:p>
        </p:txBody>
      </p:sp>
      <p:sp>
        <p:nvSpPr>
          <p:cNvPr id="93" name="Google Shape;93;p2"/>
          <p:cNvSpPr/>
          <p:nvPr/>
        </p:nvSpPr>
        <p:spPr>
          <a:xfrm>
            <a:off x="6096000" y="0"/>
            <a:ext cx="6095990" cy="685800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képen szöveg, képernyőkép, Betűtípus, sárga látható&#10;&#10;Előfordulhat, hogy az AI által létrehozott tartalom helytelen." id="94" name="Google Shape;94;p2"/>
          <p:cNvPicPr preferRelativeResize="0"/>
          <p:nvPr/>
        </p:nvPicPr>
        <p:blipFill rotWithShape="1">
          <a:blip r:embed="rId3">
            <a:alphaModFix/>
          </a:blip>
          <a:srcRect b="-2" l="1141" r="2842" t="0"/>
          <a:stretch/>
        </p:blipFill>
        <p:spPr>
          <a:xfrm>
            <a:off x="1155556" y="637762"/>
            <a:ext cx="9889765" cy="3579308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2"/>
          <p:cNvSpPr/>
          <p:nvPr/>
        </p:nvSpPr>
        <p:spPr>
          <a:xfrm>
            <a:off x="6734650" y="4544112"/>
            <a:ext cx="457200" cy="4572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2"/>
          <p:cNvSpPr txBox="1"/>
          <p:nvPr>
            <p:ph idx="1" type="body"/>
          </p:nvPr>
        </p:nvSpPr>
        <p:spPr>
          <a:xfrm>
            <a:off x="6595524" y="4750698"/>
            <a:ext cx="4449797" cy="14638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</a:pPr>
            <a:r>
              <a:rPr lang="hu-HU" sz="1500"/>
              <a:t>Elősorban hálás köszönetet mondumk a REÖK Palota szakmai vezetésének és Dr. Nátyi Róbert művészettörténésznek, vezető kurátornak, amiért ebben a megtisztelő meghívásban részesítették a XXIX. Országos Symposion Találkozót!</a:t>
            </a:r>
            <a:endParaRPr/>
          </a:p>
          <a:p>
            <a:pPr indent="-13335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t/>
            </a:r>
            <a:endParaRPr sz="15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Play"/>
              <a:buNone/>
            </a:pPr>
            <a:r>
              <a:rPr b="1" lang="hu-HU" sz="4200"/>
              <a:t>A Symposion záródokumentumok üzenete 1991–2024</a:t>
            </a:r>
            <a:endParaRPr sz="4200"/>
          </a:p>
        </p:txBody>
      </p:sp>
      <p:sp>
        <p:nvSpPr>
          <p:cNvPr id="103" name="Google Shape;103;p3"/>
          <p:cNvSpPr/>
          <p:nvPr/>
        </p:nvSpPr>
        <p:spPr>
          <a:xfrm>
            <a:off x="669036" y="1677373"/>
            <a:ext cx="10853928" cy="18288"/>
          </a:xfrm>
          <a:custGeom>
            <a:rect b="b" l="l" r="r" t="t"/>
            <a:pathLst>
              <a:path extrusionOk="0" fill="none" h="18288" w="10853928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extrusionOk="0" h="18288" w="10853928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12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3"/>
          <p:cNvSpPr txBox="1"/>
          <p:nvPr>
            <p:ph idx="1" type="body"/>
          </p:nvPr>
        </p:nvSpPr>
        <p:spPr>
          <a:xfrm>
            <a:off x="838200" y="1929384"/>
            <a:ext cx="10515600" cy="4251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</a:pPr>
            <a:r>
              <a:rPr lang="hu-HU" sz="1900"/>
              <a:t>A Symposion Alapítvány 1991 óta hívja össze rendszeresen az Országos Symposion Találkozókat.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</a:pPr>
            <a:r>
              <a:rPr lang="hu-HU" sz="1900"/>
              <a:t>A régi Symposion Bizottság MKISZ szakosztálya szervezte a beszélgetéseket, tagjai: Cserny József, Schrammel Imre, Farkas Ádám, Péter Ágnes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</a:pPr>
            <a:r>
              <a:rPr lang="hu-HU" sz="1900"/>
              <a:t>A Symposion Társaság (90) , a Symposion Alapítvány (91) megalakításakor már világos volt, hogy létkérdés, az NKA létrejötte (1993) miatt is 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</a:pPr>
            <a:r>
              <a:rPr lang="hu-HU" sz="1900"/>
              <a:t>Az Országos Symposion Találkozók a hazai szimpózium formában működő művésztelepek fórumaivá váltak. A résztvevők itt közösen gondolhatták végig, milyen szerepet töltenek a kortárs magyar képzőművészetben, az oktatásban, a helyi közösségek életében, és milyen feltételek szükségesek ahhoz, hogy ezt a szerepet felelősen és a mindenkori társadalmak javára fenn tudják tartani.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</a:pPr>
            <a:r>
              <a:rPr lang="hu-HU" sz="1900"/>
              <a:t>Ezt tükrözve példaképpen 15 éven át készültek a “Symposion Újság” periodikák.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</a:pPr>
            <a:r>
              <a:rPr lang="hu-HU" sz="1900"/>
              <a:t>A záródokumentumok így itt is megjelenhettek a mindenkori helyzetképet és a jövőre vonatkozó elvárásokat, javaslatokat bemutató gondolatok, elvárások.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4"/>
          <p:cNvSpPr/>
          <p:nvPr/>
        </p:nvSpPr>
        <p:spPr>
          <a:xfrm>
            <a:off x="203388" y="0"/>
            <a:ext cx="4167271" cy="6858000"/>
          </a:xfrm>
          <a:custGeom>
            <a:rect b="b" l="l" r="r" t="t"/>
            <a:pathLst>
              <a:path extrusionOk="0" h="6858000" w="4167271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4"/>
          <p:cNvSpPr txBox="1"/>
          <p:nvPr>
            <p:ph type="title"/>
          </p:nvPr>
        </p:nvSpPr>
        <p:spPr>
          <a:xfrm>
            <a:off x="409723" y="1230400"/>
            <a:ext cx="3792600" cy="44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Play"/>
              <a:buNone/>
            </a:pPr>
            <a:r>
              <a:rPr b="1" lang="hu-HU" sz="3700">
                <a:solidFill>
                  <a:srgbClr val="FFFFFF"/>
                </a:solidFill>
              </a:rPr>
              <a:t>Cserny szerint a Symposion : </a:t>
            </a:r>
            <a:endParaRPr b="1" sz="37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Play"/>
              <a:buNone/>
            </a:pPr>
            <a:r>
              <a:t/>
            </a:r>
            <a:endParaRPr b="1" sz="37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Play"/>
              <a:buNone/>
            </a:pPr>
            <a:r>
              <a:rPr b="1" lang="hu-HU" sz="3700">
                <a:solidFill>
                  <a:srgbClr val="FFFFFF"/>
                </a:solidFill>
              </a:rPr>
              <a:t>AZ EGYENLŐK VERSENGÉSE!</a:t>
            </a:r>
            <a:br>
              <a:rPr lang="hu-HU" sz="3700">
                <a:solidFill>
                  <a:srgbClr val="FFFFFF"/>
                </a:solidFill>
              </a:rPr>
            </a:br>
            <a:endParaRPr sz="3700">
              <a:solidFill>
                <a:srgbClr val="FFFFFF"/>
              </a:solidFill>
            </a:endParaRPr>
          </a:p>
        </p:txBody>
      </p:sp>
      <p:sp>
        <p:nvSpPr>
          <p:cNvPr id="112" name="Google Shape;112;p4"/>
          <p:cNvSpPr/>
          <p:nvPr/>
        </p:nvSpPr>
        <p:spPr>
          <a:xfrm flipH="1" rot="10800000">
            <a:off x="7550402" y="2455479"/>
            <a:ext cx="4083433" cy="4083433"/>
          </a:xfrm>
          <a:prstGeom prst="arc">
            <a:avLst>
              <a:gd fmla="val 16200000" name="adj1"/>
              <a:gd fmla="val 0" name="adj2"/>
            </a:avLst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4"/>
          <p:cNvSpPr txBox="1"/>
          <p:nvPr>
            <p:ph idx="1" type="body"/>
          </p:nvPr>
        </p:nvSpPr>
        <p:spPr>
          <a:xfrm>
            <a:off x="4447308" y="591344"/>
            <a:ext cx="6906491" cy="55856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hu-HU" sz="1800"/>
              <a:t>Először röviden tisztázzuk, mit értünk szimpózium formában működő művésztelep alatt.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hu-HU" sz="1800"/>
              <a:t>A dokumentumok következetesen hangsúlyozzák, hogy ezek nem „nyári táborok”, nem alkalmi összejövetelek, hanem </a:t>
            </a:r>
            <a:r>
              <a:rPr b="1" lang="hu-HU" sz="1800"/>
              <a:t>tudatosan szervezett</a:t>
            </a:r>
            <a:r>
              <a:rPr lang="hu-HU" sz="1800"/>
              <a:t>, rendszeresen vagy állandóan működő, helyben gyökerező, az 1960-as években létrejött új </a:t>
            </a:r>
            <a:r>
              <a:rPr b="1" lang="hu-HU" sz="1800"/>
              <a:t>művészeti szervezeti formák</a:t>
            </a:r>
            <a:r>
              <a:rPr lang="hu-HU" sz="1800"/>
              <a:t>, melyek vagy önállósodtak, vagy intézményesültek.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hu-HU" sz="1800"/>
              <a:t>A szimpózium </a:t>
            </a:r>
            <a:r>
              <a:rPr b="1" lang="hu-HU" sz="1800"/>
              <a:t>lényege</a:t>
            </a:r>
            <a:r>
              <a:rPr lang="hu-HU" sz="1800"/>
              <a:t> a több művész egyidejű jelenléte, a műhelymunka, a szakmai előadások, a közös beszélgetések és reflexiók, az önképzés és az információcsere; vagyis egy olyan intenzív szakmai közeg, amelyben a közös szakmaközi gondolkodás és az egyéni alkotói teljesítmények kutatói, innovációs, közösségi, oktatási, kommunikációs, információs és módszertani értéket hoznak létre.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hu-HU" sz="1800"/>
              <a:t>A művésztelepek egyszerre kötődnek nagyon szorosan egy-egy településhez, régióhoz, valamely művészeti területhez, miközben </a:t>
            </a:r>
            <a:r>
              <a:rPr b="1" lang="hu-HU" sz="1800"/>
              <a:t>hazai és nemzetközi </a:t>
            </a:r>
            <a:r>
              <a:rPr lang="hu-HU" sz="1800"/>
              <a:t>kapcsolatokat építenek, külföldi művészeket hívnak és külföldön mutatkoznak be, s követik a művészetben bekövetkezett változásokat és maguk is kapcsolódnak európai és világszintű kreatív hálózatokhoz.</a:t>
            </a:r>
            <a:endParaRPr/>
          </a:p>
          <a:p>
            <a:pPr indent="-1143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5"/>
          <p:cNvPicPr preferRelativeResize="0"/>
          <p:nvPr/>
        </p:nvPicPr>
        <p:blipFill rotWithShape="1">
          <a:blip r:embed="rId3">
            <a:alphaModFix/>
          </a:blip>
          <a:srcRect b="19527" l="0" r="9091" t="3864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E8E8E8">
                  <a:alpha val="67843"/>
                </a:srgbClr>
              </a:gs>
              <a:gs pos="10000">
                <a:srgbClr val="E8E8E8">
                  <a:alpha val="67843"/>
                </a:srgbClr>
              </a:gs>
              <a:gs pos="85000">
                <a:srgbClr val="E8E8E8">
                  <a:alpha val="96862"/>
                </a:srgbClr>
              </a:gs>
              <a:gs pos="100000">
                <a:srgbClr val="E8E8E8">
                  <a:alpha val="96862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hu-HU"/>
              <a:t>1.   A művésztelepek - időrendben az      alapításoktól a 1990-ig   </a:t>
            </a:r>
            <a:endParaRPr/>
          </a:p>
        </p:txBody>
      </p:sp>
      <p:grpSp>
        <p:nvGrpSpPr>
          <p:cNvPr id="121" name="Google Shape;121;p5"/>
          <p:cNvGrpSpPr/>
          <p:nvPr/>
        </p:nvGrpSpPr>
        <p:grpSpPr>
          <a:xfrm>
            <a:off x="1420845" y="1826803"/>
            <a:ext cx="9350309" cy="4348981"/>
            <a:chOff x="582645" y="1178"/>
            <a:chExt cx="9350309" cy="4348981"/>
          </a:xfrm>
        </p:grpSpPr>
        <p:sp>
          <p:nvSpPr>
            <p:cNvPr id="122" name="Google Shape;122;p5"/>
            <p:cNvSpPr/>
            <p:nvPr/>
          </p:nvSpPr>
          <p:spPr>
            <a:xfrm>
              <a:off x="582645" y="1178"/>
              <a:ext cx="2174490" cy="1304694"/>
            </a:xfrm>
            <a:prstGeom prst="rect">
              <a:avLst/>
            </a:prstGeom>
            <a:gradFill>
              <a:gsLst>
                <a:gs pos="0">
                  <a:srgbClr val="AB4E9D"/>
                </a:gs>
                <a:gs pos="50000">
                  <a:srgbClr val="A62094"/>
                </a:gs>
                <a:gs pos="100000">
                  <a:srgbClr val="961886"/>
                </a:gs>
              </a:gsLst>
              <a:lin ang="5400000" scaled="0"/>
            </a:gradFill>
            <a:ln>
              <a:noFill/>
            </a:ln>
            <a:effectLst>
              <a:outerShdw blurRad="57150" rotWithShape="0" algn="ctr" dir="5400000" dist="19050">
                <a:srgbClr val="000000">
                  <a:alpha val="6313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5"/>
            <p:cNvSpPr txBox="1"/>
            <p:nvPr/>
          </p:nvSpPr>
          <p:spPr>
            <a:xfrm>
              <a:off x="582645" y="1178"/>
              <a:ext cx="2174490" cy="13046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Arial"/>
                <a:buNone/>
              </a:pPr>
              <a:r>
                <a:rPr b="1" i="0" lang="hu-HU" sz="12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1. Alapítás és elismertetés (kb. 19. sz. vége – 1910-es évek)</a:t>
              </a:r>
              <a:endPara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5"/>
            <p:cNvSpPr/>
            <p:nvPr/>
          </p:nvSpPr>
          <p:spPr>
            <a:xfrm>
              <a:off x="2974584" y="1178"/>
              <a:ext cx="2174490" cy="1304694"/>
            </a:xfrm>
            <a:prstGeom prst="rect">
              <a:avLst/>
            </a:prstGeom>
            <a:gradFill>
              <a:gsLst>
                <a:gs pos="0">
                  <a:srgbClr val="AB4E9D"/>
                </a:gs>
                <a:gs pos="50000">
                  <a:srgbClr val="A62094"/>
                </a:gs>
                <a:gs pos="100000">
                  <a:srgbClr val="961886"/>
                </a:gs>
              </a:gsLst>
              <a:lin ang="5400000" scaled="0"/>
            </a:gradFill>
            <a:ln>
              <a:noFill/>
            </a:ln>
            <a:effectLst>
              <a:outerShdw blurRad="57150" rotWithShape="0" algn="ctr" dir="5400000" dist="19050">
                <a:srgbClr val="000000">
                  <a:alpha val="6313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5"/>
            <p:cNvSpPr txBox="1"/>
            <p:nvPr/>
          </p:nvSpPr>
          <p:spPr>
            <a:xfrm>
              <a:off x="2974584" y="1178"/>
              <a:ext cx="2174490" cy="13046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Arial"/>
                <a:buNone/>
              </a:pPr>
              <a:r>
                <a:rPr b="0" i="0" lang="hu-HU" sz="12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Közös, állandó alkotóhelyek létrehozásáért, műtermes házakért, anyagi és önkormányzati támogatásért (pl. Szolnok 1902, budapesti művésztelep).</a:t>
              </a:r>
              <a:endPara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5"/>
            <p:cNvSpPr/>
            <p:nvPr/>
          </p:nvSpPr>
          <p:spPr>
            <a:xfrm>
              <a:off x="5366524" y="1178"/>
              <a:ext cx="2174490" cy="1304694"/>
            </a:xfrm>
            <a:prstGeom prst="rect">
              <a:avLst/>
            </a:prstGeom>
            <a:gradFill>
              <a:gsLst>
                <a:gs pos="0">
                  <a:srgbClr val="AB4E9D"/>
                </a:gs>
                <a:gs pos="50000">
                  <a:srgbClr val="A62094"/>
                </a:gs>
                <a:gs pos="100000">
                  <a:srgbClr val="961886"/>
                </a:gs>
              </a:gsLst>
              <a:lin ang="5400000" scaled="0"/>
            </a:gradFill>
            <a:ln>
              <a:noFill/>
            </a:ln>
            <a:effectLst>
              <a:outerShdw blurRad="57150" rotWithShape="0" algn="ctr" dir="5400000" dist="19050">
                <a:srgbClr val="000000">
                  <a:alpha val="6313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5"/>
            <p:cNvSpPr txBox="1"/>
            <p:nvPr/>
          </p:nvSpPr>
          <p:spPr>
            <a:xfrm>
              <a:off x="5366524" y="1178"/>
              <a:ext cx="2174490" cy="13046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Arial"/>
                <a:buNone/>
              </a:pPr>
              <a:r>
                <a:rPr b="0" i="0" lang="hu-HU" sz="12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Az új telepek „jogosultságáért”: hogy a művésztelep ne csak olcsó lakhatás legyen, hanem elismert szakmai műhely.</a:t>
              </a:r>
              <a:endPara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5"/>
            <p:cNvSpPr/>
            <p:nvPr/>
          </p:nvSpPr>
          <p:spPr>
            <a:xfrm>
              <a:off x="7758464" y="1178"/>
              <a:ext cx="2174490" cy="1304694"/>
            </a:xfrm>
            <a:prstGeom prst="rect">
              <a:avLst/>
            </a:prstGeom>
            <a:gradFill>
              <a:gsLst>
                <a:gs pos="0">
                  <a:srgbClr val="AB4E9D"/>
                </a:gs>
                <a:gs pos="50000">
                  <a:srgbClr val="A62094"/>
                </a:gs>
                <a:gs pos="100000">
                  <a:srgbClr val="961886"/>
                </a:gs>
              </a:gsLst>
              <a:lin ang="5400000" scaled="0"/>
            </a:gradFill>
            <a:ln>
              <a:noFill/>
            </a:ln>
            <a:effectLst>
              <a:outerShdw blurRad="57150" rotWithShape="0" algn="ctr" dir="5400000" dist="19050">
                <a:srgbClr val="000000">
                  <a:alpha val="6313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5"/>
            <p:cNvSpPr txBox="1"/>
            <p:nvPr/>
          </p:nvSpPr>
          <p:spPr>
            <a:xfrm>
              <a:off x="7758464" y="1178"/>
              <a:ext cx="2174490" cy="13046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Arial"/>
                <a:buNone/>
              </a:pPr>
              <a:r>
                <a:rPr b="0" i="0" lang="hu-HU" sz="12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 plein air, modern festészet, új tematikák elfogadtatásáért a konzervatív akadémiai ízléssel szemben.</a:t>
              </a:r>
              <a:endPara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5"/>
            <p:cNvSpPr/>
            <p:nvPr/>
          </p:nvSpPr>
          <p:spPr>
            <a:xfrm>
              <a:off x="582645" y="1523321"/>
              <a:ext cx="2174490" cy="1304694"/>
            </a:xfrm>
            <a:prstGeom prst="rect">
              <a:avLst/>
            </a:prstGeom>
            <a:gradFill>
              <a:gsLst>
                <a:gs pos="0">
                  <a:srgbClr val="AB4E9D"/>
                </a:gs>
                <a:gs pos="50000">
                  <a:srgbClr val="A62094"/>
                </a:gs>
                <a:gs pos="100000">
                  <a:srgbClr val="961886"/>
                </a:gs>
              </a:gsLst>
              <a:lin ang="5400000" scaled="0"/>
            </a:gradFill>
            <a:ln>
              <a:noFill/>
            </a:ln>
            <a:effectLst>
              <a:outerShdw blurRad="57150" rotWithShape="0" algn="ctr" dir="5400000" dist="19050">
                <a:srgbClr val="000000">
                  <a:alpha val="6313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5"/>
            <p:cNvSpPr txBox="1"/>
            <p:nvPr/>
          </p:nvSpPr>
          <p:spPr>
            <a:xfrm>
              <a:off x="582645" y="1523321"/>
              <a:ext cx="2174490" cy="13046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Arial"/>
                <a:buNone/>
              </a:pPr>
              <a:r>
                <a:rPr b="1" i="0" lang="hu-HU" sz="12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2. Köztes háborús korszakok (1910-es–1940-es évek)</a:t>
              </a:r>
              <a:endPara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5"/>
            <p:cNvSpPr/>
            <p:nvPr/>
          </p:nvSpPr>
          <p:spPr>
            <a:xfrm>
              <a:off x="2974584" y="1523321"/>
              <a:ext cx="2174490" cy="1304694"/>
            </a:xfrm>
            <a:prstGeom prst="rect">
              <a:avLst/>
            </a:prstGeom>
            <a:gradFill>
              <a:gsLst>
                <a:gs pos="0">
                  <a:srgbClr val="AB4E9D"/>
                </a:gs>
                <a:gs pos="50000">
                  <a:srgbClr val="A62094"/>
                </a:gs>
                <a:gs pos="100000">
                  <a:srgbClr val="961886"/>
                </a:gs>
              </a:gsLst>
              <a:lin ang="5400000" scaled="0"/>
            </a:gradFill>
            <a:ln>
              <a:noFill/>
            </a:ln>
            <a:effectLst>
              <a:outerShdw blurRad="57150" rotWithShape="0" algn="ctr" dir="5400000" dist="19050">
                <a:srgbClr val="000000">
                  <a:alpha val="6313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5"/>
            <p:cNvSpPr txBox="1"/>
            <p:nvPr/>
          </p:nvSpPr>
          <p:spPr>
            <a:xfrm>
              <a:off x="2974584" y="1523321"/>
              <a:ext cx="2174490" cy="13046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Arial"/>
                <a:buNone/>
              </a:pPr>
              <a:r>
                <a:rPr b="0" i="0" lang="hu-HU" sz="12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 művésztelepek fennmaradásáért világháborúk, válságok, politikai bizonytalanság közepette: épületek, gyűjtemények, művek megóvásáért.</a:t>
              </a:r>
              <a:endPara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5"/>
            <p:cNvSpPr/>
            <p:nvPr/>
          </p:nvSpPr>
          <p:spPr>
            <a:xfrm>
              <a:off x="5366524" y="1523321"/>
              <a:ext cx="2174490" cy="1304694"/>
            </a:xfrm>
            <a:prstGeom prst="rect">
              <a:avLst/>
            </a:prstGeom>
            <a:gradFill>
              <a:gsLst>
                <a:gs pos="0">
                  <a:srgbClr val="AB4E9D"/>
                </a:gs>
                <a:gs pos="50000">
                  <a:srgbClr val="A62094"/>
                </a:gs>
                <a:gs pos="100000">
                  <a:srgbClr val="961886"/>
                </a:gs>
              </a:gsLst>
              <a:lin ang="5400000" scaled="0"/>
            </a:gradFill>
            <a:ln>
              <a:noFill/>
            </a:ln>
            <a:effectLst>
              <a:outerShdw blurRad="57150" rotWithShape="0" algn="ctr" dir="5400000" dist="19050">
                <a:srgbClr val="000000">
                  <a:alpha val="6313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5"/>
            <p:cNvSpPr txBox="1"/>
            <p:nvPr/>
          </p:nvSpPr>
          <p:spPr>
            <a:xfrm>
              <a:off x="5366524" y="1523321"/>
              <a:ext cx="2174490" cy="13046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Arial"/>
                <a:buNone/>
              </a:pPr>
              <a:r>
                <a:rPr b="0" i="0" lang="hu-HU" sz="12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Az új stílusok (expresszívebb, modernista, Aba-Novák-féle dinamikus festészet) térnyeréséért a helyi közönség és intézmények bizalmáért.​</a:t>
              </a:r>
              <a:endPara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5"/>
            <p:cNvSpPr/>
            <p:nvPr/>
          </p:nvSpPr>
          <p:spPr>
            <a:xfrm>
              <a:off x="7758464" y="1523321"/>
              <a:ext cx="2174490" cy="1304694"/>
            </a:xfrm>
            <a:prstGeom prst="rect">
              <a:avLst/>
            </a:prstGeom>
            <a:gradFill>
              <a:gsLst>
                <a:gs pos="0">
                  <a:srgbClr val="AB4E9D"/>
                </a:gs>
                <a:gs pos="50000">
                  <a:srgbClr val="A62094"/>
                </a:gs>
                <a:gs pos="100000">
                  <a:srgbClr val="961886"/>
                </a:gs>
              </a:gsLst>
              <a:lin ang="5400000" scaled="0"/>
            </a:gradFill>
            <a:ln>
              <a:noFill/>
            </a:ln>
            <a:effectLst>
              <a:outerShdw blurRad="57150" rotWithShape="0" algn="ctr" dir="5400000" dist="19050">
                <a:srgbClr val="000000">
                  <a:alpha val="6313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5"/>
            <p:cNvSpPr txBox="1"/>
            <p:nvPr/>
          </p:nvSpPr>
          <p:spPr>
            <a:xfrm>
              <a:off x="7758464" y="1523321"/>
              <a:ext cx="2174490" cy="13046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Arial"/>
                <a:buNone/>
              </a:pPr>
              <a:r>
                <a:rPr b="0" i="0" lang="hu-HU" sz="12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 szakmai önállóságért, hogy ne váljanak puszta reprezentációs, megrendelés-orientált műhelyekké.</a:t>
              </a:r>
              <a:endPara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5"/>
            <p:cNvSpPr/>
            <p:nvPr/>
          </p:nvSpPr>
          <p:spPr>
            <a:xfrm>
              <a:off x="582645" y="3045465"/>
              <a:ext cx="2174490" cy="1304694"/>
            </a:xfrm>
            <a:prstGeom prst="rect">
              <a:avLst/>
            </a:prstGeom>
            <a:gradFill>
              <a:gsLst>
                <a:gs pos="0">
                  <a:srgbClr val="AB4E9D"/>
                </a:gs>
                <a:gs pos="50000">
                  <a:srgbClr val="A62094"/>
                </a:gs>
                <a:gs pos="100000">
                  <a:srgbClr val="961886"/>
                </a:gs>
              </a:gsLst>
              <a:lin ang="5400000" scaled="0"/>
            </a:gradFill>
            <a:ln>
              <a:noFill/>
            </a:ln>
            <a:effectLst>
              <a:outerShdw blurRad="57150" rotWithShape="0" algn="ctr" dir="5400000" dist="19050">
                <a:srgbClr val="000000">
                  <a:alpha val="6313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5"/>
            <p:cNvSpPr txBox="1"/>
            <p:nvPr/>
          </p:nvSpPr>
          <p:spPr>
            <a:xfrm>
              <a:off x="582645" y="3045465"/>
              <a:ext cx="2174490" cy="13046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Arial"/>
                <a:buNone/>
              </a:pPr>
              <a:r>
                <a:rPr b="1" i="0" lang="hu-HU" sz="12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3. Államosítás, szocialista időszak (kb. 1945–1989)</a:t>
              </a:r>
              <a:endPara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5"/>
            <p:cNvSpPr/>
            <p:nvPr/>
          </p:nvSpPr>
          <p:spPr>
            <a:xfrm>
              <a:off x="2974584" y="3045465"/>
              <a:ext cx="2174490" cy="1304694"/>
            </a:xfrm>
            <a:prstGeom prst="rect">
              <a:avLst/>
            </a:prstGeom>
            <a:gradFill>
              <a:gsLst>
                <a:gs pos="0">
                  <a:srgbClr val="AB4E9D"/>
                </a:gs>
                <a:gs pos="50000">
                  <a:srgbClr val="A62094"/>
                </a:gs>
                <a:gs pos="100000">
                  <a:srgbClr val="961886"/>
                </a:gs>
              </a:gsLst>
              <a:lin ang="5400000" scaled="0"/>
            </a:gradFill>
            <a:ln>
              <a:noFill/>
            </a:ln>
            <a:effectLst>
              <a:outerShdw blurRad="57150" rotWithShape="0" algn="ctr" dir="5400000" dist="19050">
                <a:srgbClr val="000000">
                  <a:alpha val="6313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5"/>
            <p:cNvSpPr txBox="1"/>
            <p:nvPr/>
          </p:nvSpPr>
          <p:spPr>
            <a:xfrm>
              <a:off x="2974584" y="3045465"/>
              <a:ext cx="2174490" cy="13046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Arial"/>
                <a:buNone/>
              </a:pPr>
              <a:r>
                <a:rPr b="0" i="0" lang="hu-HU" sz="12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 telepek újjászervezéséért a háborús pusztítás után (épületek visszaszerzése, helyreállítása, gyűjtemények újra alapítása).</a:t>
              </a:r>
              <a:endPara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5"/>
            <p:cNvSpPr/>
            <p:nvPr/>
          </p:nvSpPr>
          <p:spPr>
            <a:xfrm>
              <a:off x="5366524" y="3045465"/>
              <a:ext cx="2174490" cy="1304694"/>
            </a:xfrm>
            <a:prstGeom prst="rect">
              <a:avLst/>
            </a:prstGeom>
            <a:gradFill>
              <a:gsLst>
                <a:gs pos="0">
                  <a:srgbClr val="AB4E9D"/>
                </a:gs>
                <a:gs pos="50000">
                  <a:srgbClr val="A62094"/>
                </a:gs>
                <a:gs pos="100000">
                  <a:srgbClr val="961886"/>
                </a:gs>
              </a:gsLst>
              <a:lin ang="5400000" scaled="0"/>
            </a:gradFill>
            <a:ln>
              <a:noFill/>
            </a:ln>
            <a:effectLst>
              <a:outerShdw blurRad="57150" rotWithShape="0" algn="ctr" dir="5400000" dist="19050">
                <a:srgbClr val="000000">
                  <a:alpha val="6313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5"/>
            <p:cNvSpPr txBox="1"/>
            <p:nvPr/>
          </p:nvSpPr>
          <p:spPr>
            <a:xfrm>
              <a:off x="5366524" y="3045465"/>
              <a:ext cx="2174490" cy="13046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Arial"/>
                <a:buNone/>
              </a:pPr>
              <a:r>
                <a:rPr b="0" i="0" lang="hu-HU" sz="12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 művészi szabadságért a kultúrpolitikai elvárások között: hogyan lehet modernet, kísérletezőt létrehozni a hivatalosan támogatott irányzatok (szocreal, „közérthetőség”) mellett.</a:t>
              </a:r>
              <a:endPara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5"/>
            <p:cNvSpPr/>
            <p:nvPr/>
          </p:nvSpPr>
          <p:spPr>
            <a:xfrm>
              <a:off x="7758464" y="3045465"/>
              <a:ext cx="2174490" cy="1304694"/>
            </a:xfrm>
            <a:prstGeom prst="rect">
              <a:avLst/>
            </a:prstGeom>
            <a:gradFill>
              <a:gsLst>
                <a:gs pos="0">
                  <a:srgbClr val="AB4E9D"/>
                </a:gs>
                <a:gs pos="50000">
                  <a:srgbClr val="A62094"/>
                </a:gs>
                <a:gs pos="100000">
                  <a:srgbClr val="961886"/>
                </a:gs>
              </a:gsLst>
              <a:lin ang="5400000" scaled="0"/>
            </a:gradFill>
            <a:ln>
              <a:noFill/>
            </a:ln>
            <a:effectLst>
              <a:outerShdw blurRad="57150" rotWithShape="0" algn="ctr" dir="5400000" dist="19050">
                <a:srgbClr val="000000">
                  <a:alpha val="6313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5"/>
            <p:cNvSpPr txBox="1"/>
            <p:nvPr/>
          </p:nvSpPr>
          <p:spPr>
            <a:xfrm>
              <a:off x="7758464" y="3045465"/>
              <a:ext cx="2174490" cy="13046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Arial"/>
                <a:buNone/>
              </a:pPr>
              <a:r>
                <a:rPr b="0" i="0" lang="hu-HU" sz="12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Azért, hogy a művésztelep ne csupán „kirakatintézmény” legyen, hanem valódi szakmai műhely; ennek része volt a viták, új nemzedékek, új szemlélet beengedése.​</a:t>
              </a:r>
              <a:endPara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6"/>
          <p:cNvPicPr preferRelativeResize="0"/>
          <p:nvPr/>
        </p:nvPicPr>
        <p:blipFill rotWithShape="1">
          <a:blip r:embed="rId3">
            <a:alphaModFix/>
          </a:blip>
          <a:srcRect b="0" l="0" r="2667" t="0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6"/>
          <p:cNvSpPr/>
          <p:nvPr/>
        </p:nvSpPr>
        <p:spPr>
          <a:xfrm>
            <a:off x="0" y="0"/>
            <a:ext cx="12196802" cy="6858000"/>
          </a:xfrm>
          <a:prstGeom prst="rect">
            <a:avLst/>
          </a:prstGeom>
          <a:gradFill>
            <a:gsLst>
              <a:gs pos="0">
                <a:srgbClr val="E8E8E8">
                  <a:alpha val="83921"/>
                </a:srgbClr>
              </a:gs>
              <a:gs pos="28000">
                <a:srgbClr val="E8E8E8">
                  <a:alpha val="83921"/>
                </a:srgbClr>
              </a:gs>
              <a:gs pos="74000">
                <a:schemeClr val="lt1"/>
              </a:gs>
              <a:gs pos="100000">
                <a:schemeClr val="lt1"/>
              </a:gs>
            </a:gsLst>
            <a:path path="circle">
              <a:fillToRect b="0%" l="100%" r="0%" t="100%"/>
            </a:path>
            <a:tileRect b="-100%" l="0%" r="-100%" t="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rPr b="1" lang="hu-HU" sz="4100"/>
              <a:t>2.   1990-2017  a </a:t>
            </a:r>
            <a:r>
              <a:rPr lang="hu-HU" sz="4100"/>
              <a:t> </a:t>
            </a:r>
            <a:r>
              <a:rPr b="1" lang="hu-HU" sz="4100"/>
              <a:t>r</a:t>
            </a:r>
            <a:r>
              <a:rPr b="1" lang="hu-HU" sz="4100"/>
              <a:t>endszerváltás utáni átmenet</a:t>
            </a:r>
            <a:r>
              <a:rPr lang="hu-HU" sz="4100"/>
              <a:t> </a:t>
            </a:r>
            <a:br>
              <a:rPr lang="hu-HU" sz="4100"/>
            </a:br>
            <a:endParaRPr sz="4100"/>
          </a:p>
        </p:txBody>
      </p:sp>
      <p:grpSp>
        <p:nvGrpSpPr>
          <p:cNvPr id="153" name="Google Shape;153;p6"/>
          <p:cNvGrpSpPr/>
          <p:nvPr/>
        </p:nvGrpSpPr>
        <p:grpSpPr>
          <a:xfrm>
            <a:off x="838200" y="1826156"/>
            <a:ext cx="10515600" cy="4350275"/>
            <a:chOff x="0" y="531"/>
            <a:chExt cx="10515600" cy="4350275"/>
          </a:xfrm>
        </p:grpSpPr>
        <p:cxnSp>
          <p:nvCxnSpPr>
            <p:cNvPr id="154" name="Google Shape;154;p6"/>
            <p:cNvCxnSpPr/>
            <p:nvPr/>
          </p:nvCxnSpPr>
          <p:spPr>
            <a:xfrm>
              <a:off x="0" y="531"/>
              <a:ext cx="10515600" cy="0"/>
            </a:xfrm>
            <a:prstGeom prst="straightConnector1">
              <a:avLst/>
            </a:prstGeom>
            <a:solidFill>
              <a:srgbClr val="E97131"/>
            </a:solidFill>
            <a:ln cap="flat" cmpd="sng" w="19050">
              <a:solidFill>
                <a:srgbClr val="E9713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55" name="Google Shape;155;p6"/>
            <p:cNvSpPr/>
            <p:nvPr/>
          </p:nvSpPr>
          <p:spPr>
            <a:xfrm>
              <a:off x="0" y="531"/>
              <a:ext cx="10515600" cy="8700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6"/>
            <p:cNvSpPr txBox="1"/>
            <p:nvPr/>
          </p:nvSpPr>
          <p:spPr>
            <a:xfrm>
              <a:off x="0" y="531"/>
              <a:ext cx="10515600" cy="8700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7625" lIns="87625" spcFirstLastPara="1" rIns="87625" wrap="square" tIns="876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Arial"/>
                <a:buNone/>
              </a:pPr>
              <a:r>
                <a:rPr b="0" i="0" lang="hu-HU" sz="23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 megszűnő állami/önkormányzati biztos háttér pótlásáért/ az új finanszírozási modellek, pályázatok, szponzorok, civil formák keresése.​ </a:t>
              </a:r>
              <a:endParaRPr b="0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57" name="Google Shape;157;p6"/>
            <p:cNvCxnSpPr/>
            <p:nvPr/>
          </p:nvCxnSpPr>
          <p:spPr>
            <a:xfrm>
              <a:off x="0" y="870586"/>
              <a:ext cx="10515600" cy="0"/>
            </a:xfrm>
            <a:prstGeom prst="straightConnector1">
              <a:avLst/>
            </a:prstGeom>
            <a:solidFill>
              <a:srgbClr val="E97131"/>
            </a:solidFill>
            <a:ln cap="flat" cmpd="sng" w="19050">
              <a:solidFill>
                <a:srgbClr val="E9713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58" name="Google Shape;158;p6"/>
            <p:cNvSpPr/>
            <p:nvPr/>
          </p:nvSpPr>
          <p:spPr>
            <a:xfrm>
              <a:off x="0" y="870586"/>
              <a:ext cx="10515600" cy="8700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6"/>
            <p:cNvSpPr txBox="1"/>
            <p:nvPr/>
          </p:nvSpPr>
          <p:spPr>
            <a:xfrm>
              <a:off x="0" y="870586"/>
              <a:ext cx="10515600" cy="8700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7625" lIns="87625" spcFirstLastPara="1" rIns="87625" wrap="square" tIns="876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Arial"/>
                <a:buNone/>
              </a:pPr>
              <a:r>
                <a:rPr b="0" i="0" lang="hu-HU" sz="23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 gyári háttér hiánya a szobrászoknak, iparművészeknek  pótolhatatlan veszteség lett.</a:t>
              </a:r>
              <a:endParaRPr b="0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60" name="Google Shape;160;p6"/>
            <p:cNvCxnSpPr/>
            <p:nvPr/>
          </p:nvCxnSpPr>
          <p:spPr>
            <a:xfrm>
              <a:off x="0" y="1740641"/>
              <a:ext cx="10515600" cy="0"/>
            </a:xfrm>
            <a:prstGeom prst="straightConnector1">
              <a:avLst/>
            </a:prstGeom>
            <a:solidFill>
              <a:srgbClr val="E97131"/>
            </a:solidFill>
            <a:ln cap="flat" cmpd="sng" w="19050">
              <a:solidFill>
                <a:srgbClr val="E9713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61" name="Google Shape;161;p6"/>
            <p:cNvSpPr/>
            <p:nvPr/>
          </p:nvSpPr>
          <p:spPr>
            <a:xfrm>
              <a:off x="0" y="1740641"/>
              <a:ext cx="10515600" cy="8700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6"/>
            <p:cNvSpPr txBox="1"/>
            <p:nvPr/>
          </p:nvSpPr>
          <p:spPr>
            <a:xfrm>
              <a:off x="0" y="1740641"/>
              <a:ext cx="10515600" cy="8700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7625" lIns="87625" spcFirstLastPara="1" rIns="87625" wrap="square" tIns="876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Arial"/>
                <a:buNone/>
              </a:pPr>
              <a:r>
                <a:rPr b="0" i="0" lang="hu-HU" sz="23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Az intézményi jogállás, tulajdonviszonyok rendezéséért (kié az épület, ki működteti a telepet, hogyan oszlanak meg a jogok a város, állam és művészek között).​</a:t>
              </a:r>
              <a:endParaRPr b="0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63" name="Google Shape;163;p6"/>
            <p:cNvCxnSpPr/>
            <p:nvPr/>
          </p:nvCxnSpPr>
          <p:spPr>
            <a:xfrm>
              <a:off x="0" y="2610696"/>
              <a:ext cx="10515600" cy="0"/>
            </a:xfrm>
            <a:prstGeom prst="straightConnector1">
              <a:avLst/>
            </a:prstGeom>
            <a:solidFill>
              <a:srgbClr val="E97131"/>
            </a:solidFill>
            <a:ln cap="flat" cmpd="sng" w="19050">
              <a:solidFill>
                <a:srgbClr val="E9713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64" name="Google Shape;164;p6"/>
            <p:cNvSpPr/>
            <p:nvPr/>
          </p:nvSpPr>
          <p:spPr>
            <a:xfrm>
              <a:off x="0" y="2610696"/>
              <a:ext cx="10515600" cy="8700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6"/>
            <p:cNvSpPr txBox="1"/>
            <p:nvPr/>
          </p:nvSpPr>
          <p:spPr>
            <a:xfrm>
              <a:off x="0" y="2610696"/>
              <a:ext cx="10515600" cy="8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7625" lIns="87625" spcFirstLastPara="1" rIns="87625" wrap="square" tIns="876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Arial"/>
                <a:buNone/>
              </a:pPr>
              <a:r>
                <a:rPr b="0" i="0" lang="hu-HU" sz="23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 hagyományos telepi identitás megőrzéséért a globalizálódó, projekt- és fesztivál-alapú művészeti világban.</a:t>
              </a:r>
              <a:endParaRPr b="0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66" name="Google Shape;166;p6"/>
            <p:cNvCxnSpPr/>
            <p:nvPr/>
          </p:nvCxnSpPr>
          <p:spPr>
            <a:xfrm>
              <a:off x="0" y="3480751"/>
              <a:ext cx="10515600" cy="0"/>
            </a:xfrm>
            <a:prstGeom prst="straightConnector1">
              <a:avLst/>
            </a:prstGeom>
            <a:solidFill>
              <a:srgbClr val="E97131"/>
            </a:solidFill>
            <a:ln cap="flat" cmpd="sng" w="19050">
              <a:solidFill>
                <a:srgbClr val="E9713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67" name="Google Shape;167;p6"/>
            <p:cNvSpPr/>
            <p:nvPr/>
          </p:nvSpPr>
          <p:spPr>
            <a:xfrm>
              <a:off x="0" y="3480751"/>
              <a:ext cx="10515600" cy="8700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6"/>
            <p:cNvSpPr txBox="1"/>
            <p:nvPr/>
          </p:nvSpPr>
          <p:spPr>
            <a:xfrm>
              <a:off x="0" y="3480751"/>
              <a:ext cx="10515600" cy="8700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7625" lIns="87625" spcFirstLastPara="1" rIns="87625" wrap="square" tIns="876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Arial"/>
                <a:buNone/>
              </a:pPr>
              <a:r>
                <a:rPr b="0" i="0" lang="hu-HU" sz="23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 művészek lehetőségei: új művek, ösztöndíj, katalógusban megjelenés, nemzetközi kapcsolatok, új technológiák megismerése</a:t>
              </a:r>
              <a:endParaRPr b="0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hu-HU"/>
              <a:t>3.  </a:t>
            </a:r>
            <a:r>
              <a:rPr b="1" lang="hu-HU"/>
              <a:t>2023  -  2024 Kortárs korszak, </a:t>
            </a:r>
            <a:endParaRPr/>
          </a:p>
        </p:txBody>
      </p:sp>
      <p:sp>
        <p:nvSpPr>
          <p:cNvPr id="174" name="Google Shape;174;p7"/>
          <p:cNvSpPr txBox="1"/>
          <p:nvPr>
            <p:ph idx="1" type="body"/>
          </p:nvPr>
        </p:nvSpPr>
        <p:spPr>
          <a:xfrm>
            <a:off x="704850" y="1690688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hu-HU"/>
              <a:t>Innováció és hálózatosodás (2000-es évektől)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u-HU"/>
              <a:t>Azért, hogy a művésztelepek ne „múzeumi relikviák”, hanem innovációs központok legyenek: rezidenciaprogramok, nemzetközi együttműködések, interdiszciplináris projektek.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u-HU"/>
              <a:t>Az állami, uniós és városi támogatásokért, valamint a saját bevétel (galériák, értékesítés, programok) hosszú távú, kiszámítható rendszeréért – ennek lenyomata a Symposion - zárónyilatkozatai is.​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u-HU"/>
              <a:t>Az oktatási, kutatási, kreatívipari kapcsolódásért (egyetemi kreditprogramok, művészeti innováció mérése, kreatív gazdaságba való besorolás), hogy a művésztelep szerepe a gazdaságban is láthatóvá váljon.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u-HU"/>
              <a:t>Már itt az ideje a szoborparkok karbantartásának, mint Villányban!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8"/>
          <p:cNvSpPr txBox="1"/>
          <p:nvPr>
            <p:ph type="title"/>
          </p:nvPr>
        </p:nvSpPr>
        <p:spPr>
          <a:xfrm>
            <a:off x="838200" y="681037"/>
            <a:ext cx="10515600" cy="842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rPr b="1" lang="hu-HU"/>
              <a:t>4.  2026  …A  VÁLTOZÁS …</a:t>
            </a:r>
            <a:br>
              <a:rPr lang="hu-HU"/>
            </a:br>
            <a:endParaRPr/>
          </a:p>
        </p:txBody>
      </p:sp>
      <p:sp>
        <p:nvSpPr>
          <p:cNvPr id="180" name="Google Shape;180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hu-HU"/>
              <a:t>Jöjjön létre rövid időn belül egy minden művészeti ágat felölelő, az Európai Unió jogszabályait és a művészstátusz törvénnyel összefüggő irányelveket, rendeleteket, kutatási eredményeket és gyakorlati tapasztalatokat ismerő, egymás területeire rálátó grémium a bevezetendő művész státusz törvény előkészítése és megfogalmazása érdekében,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u-HU"/>
              <a:t>amely megteremti az elvi alapját a magyar művészet társadalmi helyének a rendbetételére,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u-HU"/>
              <a:t>tartós kiindulási alapot teremt a művésztelepek művészeti, kutatási, oktatási innováció-fejlesztési, gyűjteményi, kommunikációs és publikációs tevékenységének művészeti és intézményi struktúrába, valamint a valós jelentőségéhez mért támogatáspolitikai rendszerbe helyezésére,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u-HU"/>
              <a:t>az ország fejlődését és jövőjét megalapozó művészeti, kulturális és gazdasági stratégiák irányelveinek összehangolására és új stratégiák megalkotására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9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9"/>
          <p:cNvSpPr/>
          <p:nvPr/>
        </p:nvSpPr>
        <p:spPr>
          <a:xfrm>
            <a:off x="10208695" y="1"/>
            <a:ext cx="1135066" cy="477997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hu-HU"/>
              <a:t>Döntés előkészítők</a:t>
            </a:r>
            <a:endParaRPr/>
          </a:p>
        </p:txBody>
      </p:sp>
      <p:sp>
        <p:nvSpPr>
          <p:cNvPr id="188" name="Google Shape;188;p9"/>
          <p:cNvSpPr/>
          <p:nvPr/>
        </p:nvSpPr>
        <p:spPr>
          <a:xfrm flipH="1" rot="-5400000">
            <a:off x="555710" y="2183223"/>
            <a:ext cx="4083433" cy="4083433"/>
          </a:xfrm>
          <a:prstGeom prst="arc">
            <a:avLst>
              <a:gd fmla="val 16200000" name="adj1"/>
              <a:gd fmla="val 0" name="adj2"/>
            </a:avLst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u-HU"/>
              <a:t>Tagjai legyenek: 1-1 fő nemzetközi gyakorlatokat ismerő képviselő az MTA Művészettörténeti Tudományos Bizottsága, az MTA BTK Művészettörténeti Kutatóintézete, az MMA Művészetelméleti és Művészet Kutató tagozatai, a Széchenyi Művészeti Akadémia, a Symposion Alapítvány és az MKITSZ részéről, továbbá 1-1 fő az Európai Unió művészeti, kulturális és kreatív gazdasági szektorának jogszabályozási alapelveire vonatkozó tagországi jogharmonizációs tevékenységben aktívan részt vevő jogász szakember, 1 fő kulturális szakközgazdász, és 2 fő a Parlament Kulturális Bizottságából (egy kormánytag és egy nem kormánytag).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10"/>
          <p:cNvSpPr/>
          <p:nvPr/>
        </p:nvSpPr>
        <p:spPr>
          <a:xfrm>
            <a:off x="0" y="0"/>
            <a:ext cx="12192000" cy="2347414"/>
          </a:xfrm>
          <a:custGeom>
            <a:rect b="b" l="l" r="r" t="t"/>
            <a:pathLst>
              <a:path extrusionOk="0" h="2347414" w="12192000">
                <a:moveTo>
                  <a:pt x="0" y="0"/>
                </a:moveTo>
                <a:lnTo>
                  <a:pt x="12192000" y="0"/>
                </a:lnTo>
                <a:lnTo>
                  <a:pt x="12192000" y="1736458"/>
                </a:lnTo>
                <a:lnTo>
                  <a:pt x="11967601" y="1784034"/>
                </a:lnTo>
                <a:cubicBezTo>
                  <a:pt x="11589888" y="1859409"/>
                  <a:pt x="11209762" y="1923961"/>
                  <a:pt x="10829000" y="1983294"/>
                </a:cubicBezTo>
                <a:lnTo>
                  <a:pt x="10743779" y="1996027"/>
                </a:lnTo>
                <a:cubicBezTo>
                  <a:pt x="10772495" y="1996778"/>
                  <a:pt x="10801211" y="1993989"/>
                  <a:pt x="10829254" y="1987751"/>
                </a:cubicBezTo>
                <a:cubicBezTo>
                  <a:pt x="10835198" y="1988337"/>
                  <a:pt x="10841180" y="1988553"/>
                  <a:pt x="10847162" y="1988388"/>
                </a:cubicBezTo>
                <a:cubicBezTo>
                  <a:pt x="11090123" y="1968907"/>
                  <a:pt x="11332703" y="1945734"/>
                  <a:pt x="11575155" y="1921415"/>
                </a:cubicBezTo>
                <a:lnTo>
                  <a:pt x="12192000" y="1851213"/>
                </a:lnTo>
                <a:lnTo>
                  <a:pt x="12192000" y="1907356"/>
                </a:lnTo>
                <a:lnTo>
                  <a:pt x="12035532" y="1927033"/>
                </a:lnTo>
                <a:cubicBezTo>
                  <a:pt x="11882793" y="1944747"/>
                  <a:pt x="11729910" y="1961077"/>
                  <a:pt x="11576932" y="1976291"/>
                </a:cubicBezTo>
                <a:cubicBezTo>
                  <a:pt x="11260690" y="2008122"/>
                  <a:pt x="10944193" y="2037279"/>
                  <a:pt x="10627316" y="2061470"/>
                </a:cubicBezTo>
                <a:cubicBezTo>
                  <a:pt x="10352985" y="2082351"/>
                  <a:pt x="10078401" y="2100431"/>
                  <a:pt x="9804196" y="2123478"/>
                </a:cubicBezTo>
                <a:cubicBezTo>
                  <a:pt x="9617118" y="2139137"/>
                  <a:pt x="9430675" y="2161674"/>
                  <a:pt x="9243851" y="2180008"/>
                </a:cubicBezTo>
                <a:cubicBezTo>
                  <a:pt x="9073157" y="2196433"/>
                  <a:pt x="8902207" y="2211966"/>
                  <a:pt x="8731259" y="2225081"/>
                </a:cubicBezTo>
                <a:cubicBezTo>
                  <a:pt x="8509507" y="2242054"/>
                  <a:pt x="8287667" y="2257586"/>
                  <a:pt x="8065752" y="2271681"/>
                </a:cubicBezTo>
                <a:cubicBezTo>
                  <a:pt x="7929984" y="2280466"/>
                  <a:pt x="7793961" y="2285814"/>
                  <a:pt x="7658065" y="2292562"/>
                </a:cubicBezTo>
                <a:cubicBezTo>
                  <a:pt x="7282640" y="2311661"/>
                  <a:pt x="6906704" y="2314208"/>
                  <a:pt x="6531024" y="2324138"/>
                </a:cubicBezTo>
                <a:cubicBezTo>
                  <a:pt x="6413417" y="2327322"/>
                  <a:pt x="6295937" y="2338399"/>
                  <a:pt x="6178331" y="2345655"/>
                </a:cubicBezTo>
                <a:cubicBezTo>
                  <a:pt x="6111271" y="2349730"/>
                  <a:pt x="6044342" y="2345655"/>
                  <a:pt x="5977282" y="2344127"/>
                </a:cubicBezTo>
                <a:cubicBezTo>
                  <a:pt x="5774073" y="2338908"/>
                  <a:pt x="5570866" y="2334960"/>
                  <a:pt x="5367658" y="2329230"/>
                </a:cubicBezTo>
                <a:cubicBezTo>
                  <a:pt x="5040746" y="2319809"/>
                  <a:pt x="4713963" y="2306274"/>
                  <a:pt x="4387306" y="2288614"/>
                </a:cubicBezTo>
                <a:cubicBezTo>
                  <a:pt x="4318342" y="2284796"/>
                  <a:pt x="4249253" y="2284286"/>
                  <a:pt x="4180287" y="2280211"/>
                </a:cubicBezTo>
                <a:cubicBezTo>
                  <a:pt x="4067634" y="2273463"/>
                  <a:pt x="3954980" y="2265060"/>
                  <a:pt x="3842199" y="2257039"/>
                </a:cubicBezTo>
                <a:cubicBezTo>
                  <a:pt x="3804988" y="2254492"/>
                  <a:pt x="3767648" y="2254620"/>
                  <a:pt x="3730309" y="2251182"/>
                </a:cubicBezTo>
                <a:cubicBezTo>
                  <a:pt x="3628704" y="2242142"/>
                  <a:pt x="3527101" y="2238449"/>
                  <a:pt x="3425496" y="2231320"/>
                </a:cubicBezTo>
                <a:cubicBezTo>
                  <a:pt x="3308906" y="2222534"/>
                  <a:pt x="3192569" y="2211330"/>
                  <a:pt x="3076106" y="2201781"/>
                </a:cubicBezTo>
                <a:cubicBezTo>
                  <a:pt x="2990757" y="2194905"/>
                  <a:pt x="2905157" y="2190067"/>
                  <a:pt x="2819682" y="2182427"/>
                </a:cubicBezTo>
                <a:cubicBezTo>
                  <a:pt x="2721507" y="2173515"/>
                  <a:pt x="2623586" y="2162311"/>
                  <a:pt x="2525539" y="2152888"/>
                </a:cubicBezTo>
                <a:cubicBezTo>
                  <a:pt x="2454289" y="2145886"/>
                  <a:pt x="2383038" y="2140920"/>
                  <a:pt x="2311915" y="2133536"/>
                </a:cubicBezTo>
                <a:cubicBezTo>
                  <a:pt x="2225933" y="2124749"/>
                  <a:pt x="2140204" y="2114182"/>
                  <a:pt x="2054223" y="2104760"/>
                </a:cubicBezTo>
                <a:cubicBezTo>
                  <a:pt x="1990719" y="2097758"/>
                  <a:pt x="1928233" y="2092028"/>
                  <a:pt x="1865367" y="2084770"/>
                </a:cubicBezTo>
                <a:cubicBezTo>
                  <a:pt x="1786622" y="2075603"/>
                  <a:pt x="1708006" y="2065545"/>
                  <a:pt x="1629263" y="2055996"/>
                </a:cubicBezTo>
                <a:cubicBezTo>
                  <a:pt x="1572492" y="2049120"/>
                  <a:pt x="1515595" y="2043264"/>
                  <a:pt x="1458823" y="2035751"/>
                </a:cubicBezTo>
                <a:cubicBezTo>
                  <a:pt x="1386303" y="2026585"/>
                  <a:pt x="1313784" y="2016780"/>
                  <a:pt x="1241390" y="2007103"/>
                </a:cubicBezTo>
                <a:lnTo>
                  <a:pt x="1047453" y="1980748"/>
                </a:lnTo>
                <a:cubicBezTo>
                  <a:pt x="969980" y="1970180"/>
                  <a:pt x="892254" y="1960377"/>
                  <a:pt x="814907" y="1949045"/>
                </a:cubicBezTo>
                <a:cubicBezTo>
                  <a:pt x="740609" y="1938094"/>
                  <a:pt x="666692" y="1925744"/>
                  <a:pt x="592649" y="1913776"/>
                </a:cubicBezTo>
                <a:cubicBezTo>
                  <a:pt x="509587" y="1900280"/>
                  <a:pt x="426653" y="1886274"/>
                  <a:pt x="343591" y="1872650"/>
                </a:cubicBezTo>
                <a:cubicBezTo>
                  <a:pt x="240972" y="1855716"/>
                  <a:pt x="138225" y="1839673"/>
                  <a:pt x="35731" y="1821722"/>
                </a:cubicBezTo>
                <a:lnTo>
                  <a:pt x="0" y="1814848"/>
                </a:lnTo>
                <a:lnTo>
                  <a:pt x="0" y="1758489"/>
                </a:lnTo>
                <a:lnTo>
                  <a:pt x="274248" y="1808735"/>
                </a:lnTo>
                <a:cubicBezTo>
                  <a:pt x="348926" y="1821467"/>
                  <a:pt x="423604" y="1832798"/>
                  <a:pt x="498157" y="1846167"/>
                </a:cubicBezTo>
                <a:cubicBezTo>
                  <a:pt x="572708" y="1859536"/>
                  <a:pt x="647896" y="1867813"/>
                  <a:pt x="722828" y="1878635"/>
                </a:cubicBezTo>
                <a:cubicBezTo>
                  <a:pt x="797762" y="1889457"/>
                  <a:pt x="874219" y="1901426"/>
                  <a:pt x="949913" y="1912375"/>
                </a:cubicBezTo>
                <a:cubicBezTo>
                  <a:pt x="1031704" y="1924343"/>
                  <a:pt x="1113496" y="1935802"/>
                  <a:pt x="1195414" y="1947516"/>
                </a:cubicBezTo>
                <a:cubicBezTo>
                  <a:pt x="1244566" y="1954519"/>
                  <a:pt x="1293589" y="1962285"/>
                  <a:pt x="1342867" y="1968397"/>
                </a:cubicBezTo>
                <a:cubicBezTo>
                  <a:pt x="1401162" y="1975656"/>
                  <a:pt x="1459712" y="1981130"/>
                  <a:pt x="1518007" y="1988006"/>
                </a:cubicBezTo>
                <a:cubicBezTo>
                  <a:pt x="1579224" y="1995263"/>
                  <a:pt x="1640186" y="2003411"/>
                  <a:pt x="1701403" y="2010669"/>
                </a:cubicBezTo>
                <a:cubicBezTo>
                  <a:pt x="1762618" y="2017926"/>
                  <a:pt x="1820279" y="2024292"/>
                  <a:pt x="1879210" y="2031167"/>
                </a:cubicBezTo>
                <a:cubicBezTo>
                  <a:pt x="1942712" y="2038425"/>
                  <a:pt x="2006214" y="2046064"/>
                  <a:pt x="2068702" y="2052940"/>
                </a:cubicBezTo>
                <a:cubicBezTo>
                  <a:pt x="2116455" y="2058160"/>
                  <a:pt x="2164335" y="2062362"/>
                  <a:pt x="2212090" y="2067583"/>
                </a:cubicBezTo>
                <a:cubicBezTo>
                  <a:pt x="2280419" y="2074967"/>
                  <a:pt x="2348493" y="2085152"/>
                  <a:pt x="2416949" y="2089609"/>
                </a:cubicBezTo>
                <a:cubicBezTo>
                  <a:pt x="2472070" y="2093302"/>
                  <a:pt x="2526936" y="2099540"/>
                  <a:pt x="2582055" y="2105397"/>
                </a:cubicBezTo>
                <a:cubicBezTo>
                  <a:pt x="2655337" y="2113291"/>
                  <a:pt x="2729001" y="2119785"/>
                  <a:pt x="2802282" y="2126405"/>
                </a:cubicBezTo>
                <a:cubicBezTo>
                  <a:pt x="2862991" y="2131753"/>
                  <a:pt x="2924207" y="2136337"/>
                  <a:pt x="2984916" y="2141684"/>
                </a:cubicBezTo>
                <a:cubicBezTo>
                  <a:pt x="3070516" y="2149324"/>
                  <a:pt x="3156373" y="2152888"/>
                  <a:pt x="3241847" y="2164094"/>
                </a:cubicBezTo>
                <a:cubicBezTo>
                  <a:pt x="3307255" y="2172624"/>
                  <a:pt x="3374060" y="2169822"/>
                  <a:pt x="3439848" y="2176826"/>
                </a:cubicBezTo>
                <a:cubicBezTo>
                  <a:pt x="3512622" y="2184592"/>
                  <a:pt x="3585777" y="2186247"/>
                  <a:pt x="3658678" y="2194523"/>
                </a:cubicBezTo>
                <a:cubicBezTo>
                  <a:pt x="3731578" y="2202800"/>
                  <a:pt x="3807019" y="2201781"/>
                  <a:pt x="3881317" y="2206491"/>
                </a:cubicBezTo>
                <a:cubicBezTo>
                  <a:pt x="3970222" y="2212094"/>
                  <a:pt x="4059124" y="2223552"/>
                  <a:pt x="4148916" y="2225081"/>
                </a:cubicBezTo>
                <a:cubicBezTo>
                  <a:pt x="4255600" y="2226736"/>
                  <a:pt x="4361779" y="2236539"/>
                  <a:pt x="4468337" y="2237813"/>
                </a:cubicBezTo>
                <a:cubicBezTo>
                  <a:pt x="4511390" y="2238577"/>
                  <a:pt x="4554190" y="2246852"/>
                  <a:pt x="4605375" y="2240232"/>
                </a:cubicBezTo>
                <a:cubicBezTo>
                  <a:pt x="4574131" y="2238704"/>
                  <a:pt x="4550762" y="2237940"/>
                  <a:pt x="4527647" y="2236412"/>
                </a:cubicBezTo>
                <a:cubicBezTo>
                  <a:pt x="4410293" y="2228773"/>
                  <a:pt x="4292942" y="2220751"/>
                  <a:pt x="4175589" y="2212985"/>
                </a:cubicBezTo>
                <a:cubicBezTo>
                  <a:pt x="4113101" y="2208783"/>
                  <a:pt x="4050615" y="2205219"/>
                  <a:pt x="3988255" y="2200253"/>
                </a:cubicBezTo>
                <a:cubicBezTo>
                  <a:pt x="3887668" y="2192487"/>
                  <a:pt x="3787079" y="2184082"/>
                  <a:pt x="3686492" y="2176062"/>
                </a:cubicBezTo>
                <a:cubicBezTo>
                  <a:pt x="3630102" y="2171605"/>
                  <a:pt x="3573711" y="2168040"/>
                  <a:pt x="3517320" y="2163330"/>
                </a:cubicBezTo>
                <a:cubicBezTo>
                  <a:pt x="3430958" y="2155689"/>
                  <a:pt x="3344721" y="2147159"/>
                  <a:pt x="3258357" y="2139519"/>
                </a:cubicBezTo>
                <a:cubicBezTo>
                  <a:pt x="3206031" y="2134809"/>
                  <a:pt x="3153705" y="2131371"/>
                  <a:pt x="3101506" y="2126787"/>
                </a:cubicBezTo>
                <a:cubicBezTo>
                  <a:pt x="3004220" y="2117365"/>
                  <a:pt x="2907061" y="2106798"/>
                  <a:pt x="2809395" y="2097502"/>
                </a:cubicBezTo>
                <a:cubicBezTo>
                  <a:pt x="2739161" y="2090628"/>
                  <a:pt x="2668673" y="2085916"/>
                  <a:pt x="2598566" y="2078532"/>
                </a:cubicBezTo>
                <a:cubicBezTo>
                  <a:pt x="2511441" y="2069365"/>
                  <a:pt x="2424569" y="2058160"/>
                  <a:pt x="2337444" y="2048611"/>
                </a:cubicBezTo>
                <a:cubicBezTo>
                  <a:pt x="2255399" y="2039699"/>
                  <a:pt x="2173099" y="2032950"/>
                  <a:pt x="2091054" y="2023146"/>
                </a:cubicBezTo>
                <a:cubicBezTo>
                  <a:pt x="1979162" y="2010414"/>
                  <a:pt x="1867524" y="1995008"/>
                  <a:pt x="1755761" y="1981384"/>
                </a:cubicBezTo>
                <a:cubicBezTo>
                  <a:pt x="1650982" y="1968652"/>
                  <a:pt x="1545821" y="1957830"/>
                  <a:pt x="1441169" y="1943824"/>
                </a:cubicBezTo>
                <a:cubicBezTo>
                  <a:pt x="1299813" y="1924980"/>
                  <a:pt x="1158837" y="1903718"/>
                  <a:pt x="1017607" y="1883345"/>
                </a:cubicBezTo>
                <a:cubicBezTo>
                  <a:pt x="876378" y="1862974"/>
                  <a:pt x="735402" y="1844003"/>
                  <a:pt x="594427" y="1821849"/>
                </a:cubicBezTo>
                <a:cubicBezTo>
                  <a:pt x="462850" y="1801222"/>
                  <a:pt x="331526" y="1778304"/>
                  <a:pt x="200711" y="1755132"/>
                </a:cubicBezTo>
                <a:lnTo>
                  <a:pt x="0" y="17187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10"/>
          <p:cNvSpPr txBox="1"/>
          <p:nvPr>
            <p:ph type="title"/>
          </p:nvPr>
        </p:nvSpPr>
        <p:spPr>
          <a:xfrm>
            <a:off x="838200" y="401221"/>
            <a:ext cx="10515600" cy="1348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Play"/>
              <a:buNone/>
            </a:pPr>
            <a:r>
              <a:rPr b="1" lang="hu-HU" sz="4200">
                <a:solidFill>
                  <a:srgbClr val="FFFFFF"/>
                </a:solidFill>
              </a:rPr>
              <a:t>Nemzeti Kulturális Tanács átfogó megújítása</a:t>
            </a:r>
            <a:endParaRPr sz="4200">
              <a:solidFill>
                <a:srgbClr val="FFFFFF"/>
              </a:solidFill>
            </a:endParaRPr>
          </a:p>
        </p:txBody>
      </p:sp>
      <p:sp>
        <p:nvSpPr>
          <p:cNvPr id="197" name="Google Shape;197;p10"/>
          <p:cNvSpPr txBox="1"/>
          <p:nvPr>
            <p:ph idx="1" type="body"/>
          </p:nvPr>
        </p:nvSpPr>
        <p:spPr>
          <a:xfrm>
            <a:off x="838200" y="2586789"/>
            <a:ext cx="10515600" cy="35901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hu-HU" sz="2000"/>
              <a:t>Az elfogadott jogszabályok szerint a Tanács jelenlegi összetétele nem fedi le a művészet, a kreatív szektor és a kultúra teljes spektrumát az ordító belső aránytalanságok ellenére sem.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hu-HU" sz="2000"/>
              <a:t>A törvény, amely létrehozta, nem értelmezi és nem részletezi a kormány által kultúrstratégiai intézmények által képviselt területek mai tartalmát és pontos definícióját.</a:t>
            </a:r>
            <a:endParaRPr sz="20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hu-HU" sz="2000"/>
              <a:t> Nem fogalmaz meg konkrét feladatokat, ezért szükséges olyan nem kormányzat által nem finanszírozott ernyőszervezetek bevonása is, mint pl. (a független Magyar Képzőművészti Társaságok Szövetsége, országos, vizuális  ernyőszervezete,) az MKITSZ, valamint a kulturális szereplők munkaügyeivel, és adózásával foglalkozó szakemberek - munkajogászok, tb- és adószakértők-, valamint kortárs művészettel foglalkozó művészettörténészeket, művészetelméleti szakembereket.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hu-HU"/>
              <a:t>Döntés előkészítők</a:t>
            </a:r>
            <a:endParaRPr b="1"/>
          </a:p>
        </p:txBody>
      </p:sp>
      <p:sp>
        <p:nvSpPr>
          <p:cNvPr id="203" name="Google Shape;203;p11"/>
          <p:cNvSpPr txBox="1"/>
          <p:nvPr>
            <p:ph idx="1" type="body"/>
          </p:nvPr>
        </p:nvSpPr>
        <p:spPr>
          <a:xfrm>
            <a:off x="838200" y="1569720"/>
            <a:ext cx="10515600" cy="46072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hu-HU"/>
              <a:t>A cél olyan kormányzati döntés-előkészítő és döntés-ellenőrző Tanács létrejöttének a segítése</a:t>
            </a:r>
            <a:r>
              <a:rPr lang="hu-HU"/>
              <a:t>, amely a komplex területet átlátja és lefedi, a kortárs művészet minden területét  ismeri, és tisztában van a művészetek, a kultúra és a művészeti- és kreatív szektor fejlesztési követelményeivel, mindezek gazdasági eredményességével,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u-HU"/>
              <a:t>statisztikai és TEÁOR-rendszerek indikátorainak megfelelőségével, a művészetoktatás, közművelés és az ország nagy részét érintő vidéki művészeti és közgyűjteményi intézmények helyzetével, a kortárs művészeti örökség értékével,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u-HU"/>
              <a:t>a művészeti kiadók, vállalatok, vállalkozások és az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u-HU"/>
              <a:t>önfoglalkoztató művészek, kulturális szakemberek hatékony munkájához szükséges infrastruktúra, valamint műhely-, műterem, műtárgykereskedelem,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u-HU"/>
              <a:t>művészeti turizmus kiépítettségével, az alkotás megbecsülésének és a művész helyzetének a tökéletlenségeivel,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u-HU"/>
              <a:t>tudja, hogy televízió- és rádióművészetet, internetművészet nem egyenlő a tömegkultúrával, ismeri az interdiszciplináris művészeti törekvéseket, stb.</a:t>
            </a:r>
            <a:endParaRPr/>
          </a:p>
          <a:p>
            <a:pPr indent="-9080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2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12"/>
          <p:cNvSpPr txBox="1"/>
          <p:nvPr>
            <p:ph type="title"/>
          </p:nvPr>
        </p:nvSpPr>
        <p:spPr>
          <a:xfrm>
            <a:off x="838200" y="365125"/>
            <a:ext cx="555848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hu-HU"/>
              <a:t>Glokális szemlélettel</a:t>
            </a:r>
            <a:endParaRPr/>
          </a:p>
        </p:txBody>
      </p:sp>
      <p:sp>
        <p:nvSpPr>
          <p:cNvPr id="210" name="Google Shape;210;p12"/>
          <p:cNvSpPr/>
          <p:nvPr/>
        </p:nvSpPr>
        <p:spPr>
          <a:xfrm>
            <a:off x="10208695" y="1"/>
            <a:ext cx="1135066" cy="477997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12"/>
          <p:cNvSpPr txBox="1"/>
          <p:nvPr>
            <p:ph idx="1" type="body"/>
          </p:nvPr>
        </p:nvSpPr>
        <p:spPr>
          <a:xfrm>
            <a:off x="838200" y="1825625"/>
            <a:ext cx="5558489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hu-HU" sz="1800"/>
              <a:t>Fontos ma a művésztelepek helyzetének a javítása és a glokális szemlélet – vagyis </a:t>
            </a:r>
            <a:r>
              <a:rPr b="1" lang="hu-HU" sz="1800"/>
              <a:t>a lokális és a globális nézőpontok összekapcsolása </a:t>
            </a:r>
            <a:r>
              <a:rPr lang="hu-HU" sz="1800"/>
              <a:t>–, a 2024-es szolnoki dokumentum egyik kulcsfogalma.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hu-HU" sz="1800"/>
              <a:t>A művésztelepek egyszerre dolgoznak a helyi közösségekért és a nemzetközi jelenlétért.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hu-HU" sz="1800"/>
              <a:t>A helyi szinten a településidentitás erősítéséhez, a közösségi önkép formálásához járulnak hozzá, például nyilvános programokon, kiállításokon, közösségi eseményeken keresztül, és biztosítják a művészethez, kultúrához való jobb hozzáférést, a régiók, települések művészeti életének magas színvonalát, hozzájárulnak a közösségek, hétköznapi emberek életminőségének és az intellektuálisan igényes rétegek magasabb művelődési igényeinek a kielégítéséhez</a:t>
            </a:r>
            <a:endParaRPr/>
          </a:p>
        </p:txBody>
      </p:sp>
      <p:sp>
        <p:nvSpPr>
          <p:cNvPr id="212" name="Google Shape;212;p12"/>
          <p:cNvSpPr/>
          <p:nvPr/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cap="flat" cmpd="sng" w="127000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12"/>
          <p:cNvSpPr/>
          <p:nvPr/>
        </p:nvSpPr>
        <p:spPr>
          <a:xfrm rot="-5400000">
            <a:off x="8912417" y="1218531"/>
            <a:ext cx="2387600" cy="2387600"/>
          </a:xfrm>
          <a:prstGeom prst="blockArc">
            <a:avLst>
              <a:gd fmla="val 10800000" name="adj1"/>
              <a:gd fmla="val 0" name="adj2"/>
              <a:gd fmla="val 25000" name="adj3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12"/>
          <p:cNvSpPr/>
          <p:nvPr/>
        </p:nvSpPr>
        <p:spPr>
          <a:xfrm>
            <a:off x="6821310" y="0"/>
            <a:ext cx="2315251" cy="1550992"/>
          </a:xfrm>
          <a:custGeom>
            <a:rect b="b" l="l" r="r" t="t"/>
            <a:pathLst>
              <a:path extrusionOk="0" h="1550992" w="2315251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5" name="Google Shape;215;p12"/>
          <p:cNvCxnSpPr/>
          <p:nvPr/>
        </p:nvCxnSpPr>
        <p:spPr>
          <a:xfrm>
            <a:off x="11724638" y="1331572"/>
            <a:ext cx="0" cy="1597708"/>
          </a:xfrm>
          <a:prstGeom prst="straightConnector1">
            <a:avLst/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16" name="Google Shape;216;p12"/>
          <p:cNvSpPr/>
          <p:nvPr/>
        </p:nvSpPr>
        <p:spPr>
          <a:xfrm>
            <a:off x="11005550" y="4112081"/>
            <a:ext cx="1186451" cy="1771650"/>
          </a:xfrm>
          <a:custGeom>
            <a:rect b="b" l="l" r="r" t="t"/>
            <a:pathLst>
              <a:path extrusionOk="0" h="1771650" w="1186451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12"/>
          <p:cNvSpPr/>
          <p:nvPr/>
        </p:nvSpPr>
        <p:spPr>
          <a:xfrm rot="-607105">
            <a:off x="6086940" y="4145122"/>
            <a:ext cx="4083433" cy="4083433"/>
          </a:xfrm>
          <a:prstGeom prst="arc">
            <a:avLst>
              <a:gd fmla="val 16200000" name="adj1"/>
              <a:gd fmla="val 0" name="adj2"/>
            </a:avLst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12"/>
          <p:cNvSpPr/>
          <p:nvPr/>
        </p:nvSpPr>
        <p:spPr>
          <a:xfrm>
            <a:off x="6821310" y="4962670"/>
            <a:ext cx="2643352" cy="1895331"/>
          </a:xfrm>
          <a:custGeom>
            <a:rect b="b" l="l" r="r" t="t"/>
            <a:pathLst>
              <a:path extrusionOk="0" h="1895331" w="2643352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3"/>
          <p:cNvSpPr txBox="1"/>
          <p:nvPr>
            <p:ph type="title"/>
          </p:nvPr>
        </p:nvSpPr>
        <p:spPr>
          <a:xfrm>
            <a:off x="838200" y="365125"/>
            <a:ext cx="10515600" cy="18645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hu-HU"/>
              <a:t>Nemzetközi szinten: </a:t>
            </a:r>
            <a:endParaRPr/>
          </a:p>
        </p:txBody>
      </p:sp>
      <p:sp>
        <p:nvSpPr>
          <p:cNvPr id="224" name="Google Shape;224;p13"/>
          <p:cNvSpPr txBox="1"/>
          <p:nvPr>
            <p:ph idx="1" type="body"/>
          </p:nvPr>
        </p:nvSpPr>
        <p:spPr>
          <a:xfrm>
            <a:off x="838200" y="2041742"/>
            <a:ext cx="10515600" cy="4135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u-HU"/>
              <a:t>Külföldi művészek meghívásával, csereprogramokkal, közös projektek révén válnak a globális kreatív hálózatok részévé, egyúttal világszerte megismertetik országunk kultúráját és kortárs művészetét.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u-HU"/>
              <a:t>Konkrét példaként a dokumentum megemlíti a Siklósi Kerámia Művésztelepet, a Villányi 60 éves Kőszobrász Művésztelepet, Ceredet 30 éves, és a Velencei-tó Symposion Szigetén zajló 20 éves  kezdeményezéseket, ahol a művészet, az épített örökség, a természeti környezet és a turizmus, valamint a közösségépítés egymást erősítő módon jelenik meg.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u-HU"/>
              <a:t>A természetművészet nemzetközi hálózata kiemelkedő.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hu-HU"/>
              <a:t>A DIGITALIZÁCIÓ </a:t>
            </a:r>
            <a:endParaRPr/>
          </a:p>
        </p:txBody>
      </p:sp>
      <p:sp>
        <p:nvSpPr>
          <p:cNvPr id="230" name="Google Shape;230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62500" lnSpcReduction="10000"/>
          </a:bodyPr>
          <a:lstStyle/>
          <a:p>
            <a:pPr indent="-161925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u-HU"/>
              <a:t>Az utóbbi években a </a:t>
            </a:r>
            <a:r>
              <a:rPr b="1" lang="hu-HU"/>
              <a:t>digitalizáció, a virtuális terek és a mesterséges intelligencia is</a:t>
            </a:r>
            <a:r>
              <a:rPr lang="hu-HU"/>
              <a:t> a diskurzus részévé vált. </a:t>
            </a:r>
            <a:endParaRPr/>
          </a:p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16192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u-HU"/>
              <a:t>Műcsarnok, 2017-ben a 25 év Symposion, AR, APP alkalmazás premierje </a:t>
            </a:r>
            <a:endParaRPr/>
          </a:p>
          <a:p>
            <a:pPr indent="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16192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u-HU"/>
              <a:t> A cél az, hogy a szimpózium elven és módszerrel működő művésztelepek ne csak fizikailag, hanem digitálisan is láthatóak és elérhetőek legyenek, ezzel tágítva közönségüket és szakmai kapcsolataikat. Példa erre a Velencén létrehozott térséget mindenhonnan elérhető AR APP alkalmazás</a:t>
            </a:r>
            <a:endParaRPr/>
          </a:p>
          <a:p>
            <a:pPr indent="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16192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u-HU"/>
              <a:t> Az AI berobbanása új felkészültséget kíván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5"/>
          <p:cNvSpPr txBox="1"/>
          <p:nvPr>
            <p:ph type="title"/>
          </p:nvPr>
        </p:nvSpPr>
        <p:spPr>
          <a:xfrm>
            <a:off x="838200" y="365125"/>
            <a:ext cx="10515600" cy="1889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hu-HU"/>
              <a:t>Dokumentálás</a:t>
            </a:r>
            <a:endParaRPr/>
          </a:p>
        </p:txBody>
      </p:sp>
      <p:sp>
        <p:nvSpPr>
          <p:cNvPr id="236" name="Google Shape;236;p15"/>
          <p:cNvSpPr txBox="1"/>
          <p:nvPr>
            <p:ph idx="1" type="body"/>
          </p:nvPr>
        </p:nvSpPr>
        <p:spPr>
          <a:xfrm>
            <a:off x="838200" y="2254685"/>
            <a:ext cx="10515600" cy="39222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u-HU"/>
              <a:t>A záródokumentumok sürgetik a művésztelepi weboldalak korszerűsítését, a gyűjtemények digitalizálását, könnyen hozzáférhető online adatbázisok és virtuális kiállítóterek létrehozását.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u-HU"/>
              <a:t>Példaként említik a MET 3D kiállítótermét, vagy a Hild-villa virtuális kiállítóterét, valamint a mesterséges intelligencia-alapú reprezentációs kísérleteit, amelyek azt vizsgálják, hogyan jelenhet meg a kortárs művészet az új technológiai környezetekben. 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6"/>
          <p:cNvSpPr/>
          <p:nvPr/>
        </p:nvSpPr>
        <p:spPr>
          <a:xfrm>
            <a:off x="-1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6"/>
          <p:cNvSpPr txBox="1"/>
          <p:nvPr>
            <p:ph type="title"/>
          </p:nvPr>
        </p:nvSpPr>
        <p:spPr>
          <a:xfrm>
            <a:off x="3519590" y="472264"/>
            <a:ext cx="6798541" cy="167562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lay"/>
              <a:buNone/>
            </a:pPr>
            <a:r>
              <a:rPr b="1" lang="hu-HU" sz="4000"/>
              <a:t>A gyakorlati és az elméleti kutatás színterei</a:t>
            </a:r>
            <a:endParaRPr/>
          </a:p>
        </p:txBody>
      </p:sp>
      <p:pic>
        <p:nvPicPr>
          <p:cNvPr id="243" name="Google Shape;243;p16"/>
          <p:cNvPicPr preferRelativeResize="0"/>
          <p:nvPr/>
        </p:nvPicPr>
        <p:blipFill rotWithShape="1">
          <a:blip r:embed="rId3">
            <a:alphaModFix/>
          </a:blip>
          <a:srcRect b="0" l="53807" r="8560" t="0"/>
          <a:stretch/>
        </p:blipFill>
        <p:spPr>
          <a:xfrm>
            <a:off x="1" y="10"/>
            <a:ext cx="2220685" cy="685799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4" name="Google Shape;244;p16"/>
          <p:cNvGrpSpPr/>
          <p:nvPr/>
        </p:nvGrpSpPr>
        <p:grpSpPr>
          <a:xfrm>
            <a:off x="2692277" y="2509446"/>
            <a:ext cx="9009866" cy="3787560"/>
            <a:chOff x="0" y="88730"/>
            <a:chExt cx="9009866" cy="3787560"/>
          </a:xfrm>
        </p:grpSpPr>
        <p:sp>
          <p:nvSpPr>
            <p:cNvPr id="245" name="Google Shape;245;p16"/>
            <p:cNvSpPr/>
            <p:nvPr/>
          </p:nvSpPr>
          <p:spPr>
            <a:xfrm>
              <a:off x="0" y="88730"/>
              <a:ext cx="9009866" cy="716040"/>
            </a:xfrm>
            <a:prstGeom prst="roundRect">
              <a:avLst>
                <a:gd fmla="val 16667" name="adj"/>
              </a:avLst>
            </a:prstGeom>
            <a:solidFill>
              <a:srgbClr val="A02891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16"/>
            <p:cNvSpPr txBox="1"/>
            <p:nvPr/>
          </p:nvSpPr>
          <p:spPr>
            <a:xfrm>
              <a:off x="34954" y="123684"/>
              <a:ext cx="8939958" cy="6461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hu-HU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 2023-as budapesti (Hild vill</a:t>
              </a:r>
              <a:r>
                <a:rPr lang="hu-HU" sz="1800">
                  <a:solidFill>
                    <a:schemeClr val="lt1"/>
                  </a:solidFill>
                </a:rPr>
                <a:t>a) </a:t>
              </a:r>
              <a:r>
                <a:rPr lang="hu-HU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és a 2024-es szolnoki dokumentumok egyértelmű, pontokba szedett cselekvési programot fogalmaznak meg.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16"/>
            <p:cNvSpPr/>
            <p:nvPr/>
          </p:nvSpPr>
          <p:spPr>
            <a:xfrm>
              <a:off x="0" y="856610"/>
              <a:ext cx="9009866" cy="716040"/>
            </a:xfrm>
            <a:prstGeom prst="roundRect">
              <a:avLst>
                <a:gd fmla="val 16667" name="adj"/>
              </a:avLst>
            </a:prstGeom>
            <a:solidFill>
              <a:srgbClr val="4A2AA0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16"/>
            <p:cNvSpPr txBox="1"/>
            <p:nvPr/>
          </p:nvSpPr>
          <p:spPr>
            <a:xfrm>
              <a:off x="34954" y="891564"/>
              <a:ext cx="8939958" cy="6461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hu-HU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Ezek között szerepel: a szimpóziumok fejlődését szolgáló állami források létrehozása;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16"/>
            <p:cNvSpPr/>
            <p:nvPr/>
          </p:nvSpPr>
          <p:spPr>
            <a:xfrm>
              <a:off x="0" y="1624490"/>
              <a:ext cx="9009866" cy="716040"/>
            </a:xfrm>
            <a:prstGeom prst="roundRect">
              <a:avLst>
                <a:gd fmla="val 16667" name="adj"/>
              </a:avLst>
            </a:prstGeom>
            <a:solidFill>
              <a:srgbClr val="2B6FA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16"/>
            <p:cNvSpPr txBox="1"/>
            <p:nvPr/>
          </p:nvSpPr>
          <p:spPr>
            <a:xfrm>
              <a:off x="34954" y="1659444"/>
              <a:ext cx="8939958" cy="6461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hu-HU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 TEÁOR-rendszer helyett kötelezően bevezetett EU –rendszer decemberben félbehagyott, éppen a művészetek strukturális átalakítására vonatkozó átvételének folytatása;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16"/>
            <p:cNvSpPr/>
            <p:nvPr/>
          </p:nvSpPr>
          <p:spPr>
            <a:xfrm>
              <a:off x="0" y="2392369"/>
              <a:ext cx="9009866" cy="716040"/>
            </a:xfrm>
            <a:prstGeom prst="roundRect">
              <a:avLst>
                <a:gd fmla="val 16667" name="adj"/>
              </a:avLst>
            </a:prstGeom>
            <a:solidFill>
              <a:srgbClr val="2BA471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16"/>
            <p:cNvSpPr txBox="1"/>
            <p:nvPr/>
          </p:nvSpPr>
          <p:spPr>
            <a:xfrm>
              <a:off x="34954" y="2427323"/>
              <a:ext cx="8939958" cy="6461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hu-HU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 Nemzeti Kulturális Tanács megújítása; a </a:t>
              </a:r>
              <a:r>
                <a:rPr lang="hu-HU" sz="1800">
                  <a:solidFill>
                    <a:schemeClr val="lt1"/>
                  </a:solidFill>
                </a:rPr>
                <a:t>művész státusz</a:t>
              </a:r>
              <a:r>
                <a:rPr lang="hu-HU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egyértelmű jogi rendezése;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16"/>
            <p:cNvSpPr/>
            <p:nvPr/>
          </p:nvSpPr>
          <p:spPr>
            <a:xfrm>
              <a:off x="0" y="3160250"/>
              <a:ext cx="9009866" cy="716040"/>
            </a:xfrm>
            <a:prstGeom prst="roundRect">
              <a:avLst>
                <a:gd fmla="val 16667" name="adj"/>
              </a:avLst>
            </a:prstGeom>
            <a:solidFill>
              <a:srgbClr val="4CA62C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16"/>
            <p:cNvSpPr txBox="1"/>
            <p:nvPr/>
          </p:nvSpPr>
          <p:spPr>
            <a:xfrm>
              <a:off x="34954" y="3195204"/>
              <a:ext cx="8939958" cy="6461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hu-HU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 digitalizáció és virtuális reprezentáció felgyorsítása; valamint a glokális, regionális hálózatok tudatos építése.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hu-HU"/>
              <a:t>A kiszámítható stabilitás előnyei</a:t>
            </a:r>
            <a:endParaRPr b="1"/>
          </a:p>
        </p:txBody>
      </p:sp>
      <p:sp>
        <p:nvSpPr>
          <p:cNvPr id="260" name="Google Shape;260;p17"/>
          <p:cNvSpPr txBox="1"/>
          <p:nvPr>
            <p:ph idx="1" type="body"/>
          </p:nvPr>
        </p:nvSpPr>
        <p:spPr>
          <a:xfrm>
            <a:off x="838200" y="1690688"/>
            <a:ext cx="10515600" cy="4486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u-HU"/>
              <a:t>Ha ezek a lépések megvalósulnak, akkor a művésztelepek nem esetleges módon, hanem stabil, kiszámítható ökoszisztéma részeként működhetnek tovább.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hu-HU"/>
              <a:t>Összefoglalásként elmondható, hogy a Symposion záródokumentumai három és fél évtized távlatából nagyon következetes képet mutatnak.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hu-HU"/>
              <a:t>A szimpózium formában működő professzionális művésztelepek a kortárs magyar és nemzetközi művészethez való közvetlen hozzáférés biztosításának és rendszeressé tételének, az oktatás, a művészeti innováció, a kreatív gazdaság és a regionális kultúra minőségének a kulcskérdése. 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hu-HU"/>
              <a:t>Kreáció - rekreáció</a:t>
            </a:r>
            <a:endParaRPr b="1"/>
          </a:p>
        </p:txBody>
      </p:sp>
      <p:sp>
        <p:nvSpPr>
          <p:cNvPr id="266" name="Google Shape;266;p1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hu-HU"/>
              <a:t>Nem csupán művek születésének helyszínei, hanem tudás- és közösségteremtő terek, amelyek hosszú, de már rövid távon is, gazdasági és társadalmi értelemben is megtérülő, életbevágó befektetések. </a:t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hu-HU"/>
              <a:t>A valódi kérdés ma már nem az, hogy szükség van-e rájuk, hanem az, hogy a jogi, finanszírozási és intézményi keretek hogyan tudnak ehhez a valós szerephez méltó módon alkalmazkodni</a:t>
            </a:r>
            <a:r>
              <a:rPr lang="hu-HU"/>
              <a:t>.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9"/>
          <p:cNvSpPr/>
          <p:nvPr/>
        </p:nvSpPr>
        <p:spPr>
          <a:xfrm>
            <a:off x="10" y="0"/>
            <a:ext cx="6083447" cy="685800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19"/>
          <p:cNvSpPr txBox="1"/>
          <p:nvPr>
            <p:ph type="ctrTitle"/>
          </p:nvPr>
        </p:nvSpPr>
        <p:spPr>
          <a:xfrm>
            <a:off x="1155556" y="4549143"/>
            <a:ext cx="4284417" cy="16634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Play"/>
              <a:buNone/>
            </a:pPr>
            <a:r>
              <a:rPr lang="hu-HU" sz="3700">
                <a:solidFill>
                  <a:schemeClr val="lt1"/>
                </a:solidFill>
              </a:rPr>
              <a:t>            CERED  					SZEGED</a:t>
            </a:r>
            <a:endParaRPr/>
          </a:p>
        </p:txBody>
      </p:sp>
      <p:sp>
        <p:nvSpPr>
          <p:cNvPr id="273" name="Google Shape;273;p19"/>
          <p:cNvSpPr/>
          <p:nvPr/>
        </p:nvSpPr>
        <p:spPr>
          <a:xfrm>
            <a:off x="6096000" y="0"/>
            <a:ext cx="6095990" cy="685800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19"/>
          <p:cNvSpPr txBox="1"/>
          <p:nvPr>
            <p:ph idx="1" type="subTitle"/>
          </p:nvPr>
        </p:nvSpPr>
        <p:spPr>
          <a:xfrm>
            <a:off x="6739465" y="4752794"/>
            <a:ext cx="3960246" cy="14617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hu-HU"/>
              <a:t>KÉRJÜK AZ ÚJ  GONDOLATOKAT   A ZÁRÓDOKUMENTUMBA !</a:t>
            </a:r>
            <a:endParaRPr/>
          </a:p>
        </p:txBody>
      </p:sp>
      <p:pic>
        <p:nvPicPr>
          <p:cNvPr descr="A képen szöveg, képernyőkép, Betűtípus, sárga látható" id="275" name="Google Shape;275;p19"/>
          <p:cNvPicPr preferRelativeResize="0"/>
          <p:nvPr/>
        </p:nvPicPr>
        <p:blipFill rotWithShape="1">
          <a:blip r:embed="rId3">
            <a:alphaModFix/>
          </a:blip>
          <a:srcRect b="-2" l="1141" r="2842" t="0"/>
          <a:stretch/>
        </p:blipFill>
        <p:spPr>
          <a:xfrm>
            <a:off x="1155556" y="637762"/>
            <a:ext cx="9889765" cy="3579308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19"/>
          <p:cNvSpPr/>
          <p:nvPr/>
        </p:nvSpPr>
        <p:spPr>
          <a:xfrm>
            <a:off x="6734420" y="4549143"/>
            <a:ext cx="457200" cy="4572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-téma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2026-02-09T13:31:32Z</dcterms:created>
  <dc:creator>Ágnes Péter</dc:creator>
</cp:coreProperties>
</file>