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6" r:id="rId8"/>
    <p:sldId id="267" r:id="rId9"/>
    <p:sldId id="261" r:id="rId10"/>
    <p:sldId id="265" r:id="rId11"/>
    <p:sldId id="262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Bujdosó Zoltán" userId="d477b554-fe08-472d-b4c8-b0fd673b77dd" providerId="ADAL" clId="{9BA89290-13BA-4BD3-BD35-F6ADB4E2A82B}"/>
    <pc:docChg chg="modSld">
      <pc:chgData name="Dr. Bujdosó Zoltán" userId="d477b554-fe08-472d-b4c8-b0fd673b77dd" providerId="ADAL" clId="{9BA89290-13BA-4BD3-BD35-F6ADB4E2A82B}" dt="2026-02-09T19:55:25.436" v="0" actId="255"/>
      <pc:docMkLst>
        <pc:docMk/>
      </pc:docMkLst>
      <pc:sldChg chg="modSp mod">
        <pc:chgData name="Dr. Bujdosó Zoltán" userId="d477b554-fe08-472d-b4c8-b0fd673b77dd" providerId="ADAL" clId="{9BA89290-13BA-4BD3-BD35-F6ADB4E2A82B}" dt="2026-02-09T19:55:25.436" v="0" actId="255"/>
        <pc:sldMkLst>
          <pc:docMk/>
          <pc:sldMk cId="3028154823" sldId="264"/>
        </pc:sldMkLst>
        <pc:spChg chg="mod">
          <ac:chgData name="Dr. Bujdosó Zoltán" userId="d477b554-fe08-472d-b4c8-b0fd673b77dd" providerId="ADAL" clId="{9BA89290-13BA-4BD3-BD35-F6ADB4E2A82B}" dt="2026-02-09T19:55:25.436" v="0" actId="255"/>
          <ac:spMkLst>
            <pc:docMk/>
            <pc:sldMk cId="3028154823" sldId="264"/>
            <ac:spMk id="3" creationId="{FB043EC5-E341-4DE6-9906-5ADDD6419AD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Vendégéjszakák</a:t>
            </a:r>
            <a:r>
              <a:rPr lang="hu-HU" baseline="0"/>
              <a:t> száma (2008-2023)</a:t>
            </a:r>
            <a:endParaRPr lang="hu-H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Munka1!$F$3:$U$3</c:f>
              <c:strCache>
                <c:ptCount val="16"/>
                <c:pt idx="0">
                  <c:v>Vendégéj, 2008</c:v>
                </c:pt>
                <c:pt idx="1">
                  <c:v>Vendégéj, 2009</c:v>
                </c:pt>
                <c:pt idx="2">
                  <c:v>Vendégéj, 2010</c:v>
                </c:pt>
                <c:pt idx="3">
                  <c:v>Vendégéj, 2011</c:v>
                </c:pt>
                <c:pt idx="4">
                  <c:v>Vendégéj, 2012</c:v>
                </c:pt>
                <c:pt idx="5">
                  <c:v>Vendégéj, 2013</c:v>
                </c:pt>
                <c:pt idx="6">
                  <c:v>Vendégéj, 2014</c:v>
                </c:pt>
                <c:pt idx="7">
                  <c:v>Vendégéj, 2015</c:v>
                </c:pt>
                <c:pt idx="8">
                  <c:v>Vendégéj, 2016</c:v>
                </c:pt>
                <c:pt idx="9">
                  <c:v>Vendégéj, 2017</c:v>
                </c:pt>
                <c:pt idx="10">
                  <c:v>Vendégéj, 2018</c:v>
                </c:pt>
                <c:pt idx="11">
                  <c:v>Vendégéj, 2019</c:v>
                </c:pt>
                <c:pt idx="12">
                  <c:v>Vendégéj, 2020</c:v>
                </c:pt>
                <c:pt idx="13">
                  <c:v>Vendégéj, 2021</c:v>
                </c:pt>
                <c:pt idx="14">
                  <c:v>Vendégéj, 2022</c:v>
                </c:pt>
                <c:pt idx="15">
                  <c:v>Vendégéj, 2023</c:v>
                </c:pt>
              </c:strCache>
            </c:strRef>
          </c:cat>
          <c:val>
            <c:numRef>
              <c:f>Munka1!$F$4:$U$4</c:f>
              <c:numCache>
                <c:formatCode>#,##0</c:formatCode>
                <c:ptCount val="16"/>
                <c:pt idx="0">
                  <c:v>603</c:v>
                </c:pt>
                <c:pt idx="1">
                  <c:v>1074</c:v>
                </c:pt>
                <c:pt idx="2">
                  <c:v>476</c:v>
                </c:pt>
                <c:pt idx="3">
                  <c:v>504</c:v>
                </c:pt>
                <c:pt idx="4">
                  <c:v>455</c:v>
                </c:pt>
                <c:pt idx="5">
                  <c:v>1263</c:v>
                </c:pt>
                <c:pt idx="6">
                  <c:v>1258</c:v>
                </c:pt>
                <c:pt idx="7">
                  <c:v>1162</c:v>
                </c:pt>
                <c:pt idx="8">
                  <c:v>948</c:v>
                </c:pt>
                <c:pt idx="9">
                  <c:v>855</c:v>
                </c:pt>
                <c:pt idx="10">
                  <c:v>1395</c:v>
                </c:pt>
                <c:pt idx="11">
                  <c:v>1218</c:v>
                </c:pt>
                <c:pt idx="12">
                  <c:v>57</c:v>
                </c:pt>
                <c:pt idx="13">
                  <c:v>4</c:v>
                </c:pt>
                <c:pt idx="14">
                  <c:v>374</c:v>
                </c:pt>
                <c:pt idx="15">
                  <c:v>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7C-4476-886B-50390E80A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989519"/>
        <c:axId val="144989103"/>
      </c:lineChart>
      <c:catAx>
        <c:axId val="14498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4989103"/>
        <c:crosses val="autoZero"/>
        <c:auto val="1"/>
        <c:lblAlgn val="ctr"/>
        <c:lblOffset val="100"/>
        <c:noMultiLvlLbl val="0"/>
      </c:catAx>
      <c:valAx>
        <c:axId val="14498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4989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2">
        <a:lumMod val="60000"/>
        <a:lumOff val="40000"/>
      </a:schemeClr>
    </a:solidFill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9675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629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211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505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206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1470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5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347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300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560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9804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4646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080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0016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09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612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EC962-A1D4-4A0C-AE98-B0C29CA53708}" type="datetimeFigureOut">
              <a:rPr lang="hu-HU" smtClean="0"/>
              <a:t>2026. 02. 09.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61B9EBC-4C6C-4CA1-B78A-470C88BC06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235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53EA19-C556-48FE-B900-6B1AC730BF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művésztelep vidék- és területfejlesztő hatása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BD751D7-CDAD-47C3-9F34-9AC2B17456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Dr. Bujdosó Zoltán </a:t>
            </a:r>
          </a:p>
          <a:p>
            <a:endParaRPr lang="hu-HU" dirty="0"/>
          </a:p>
          <a:p>
            <a:r>
              <a:rPr lang="hu-HU" dirty="0"/>
              <a:t>egyetemi tanár, Magyar Agrár és Élettudományi Egyetem  Károly Róbert Campus</a:t>
            </a:r>
          </a:p>
        </p:txBody>
      </p:sp>
    </p:spTree>
    <p:extLst>
      <p:ext uri="{BB962C8B-B14F-4D97-AF65-F5344CB8AC3E}">
        <p14:creationId xmlns:p14="http://schemas.microsoft.com/office/powerpoint/2010/main" val="81478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12048F-9463-42D7-88D5-66C239D0C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Területfejlesztés - településfejlesztés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40A6F8-B382-472E-9423-FAF884461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közhatalmi feladat (állam és önkormányzatok) </a:t>
            </a:r>
          </a:p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magán (vállalkozások és természetes személyek) és a non-profit szervezetek is egyre fontosabb szerepet játszanak </a:t>
            </a:r>
          </a:p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művészet maga is felfogható egy olyan tevékenység, ahol felélednek az érzékek és a felszínre törnek a rejtett adottságok -  nagy jelentősége van az alkotót körülvevő környezetnek</a:t>
            </a:r>
          </a:p>
          <a:p>
            <a:endParaRPr lang="hu-HU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</a:rPr>
              <a:t>Művésztelep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2901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04E8B9-6137-4E85-BB80-C5DA352C5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Művésztelep és a település/térség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B97429-ADE1-488E-9B69-8D9296582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művésztelep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egy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földrajzilag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látszólag pontszerű képződmény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ugyanakkor a hozzájuk kapcsolódó művészeken és a művészeten keresztül része egy tágabb regionális, de akár globális hálózatnak is. </a:t>
            </a:r>
          </a:p>
          <a:p>
            <a:pPr algn="just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művészet ugyanakkor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nem választható el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attól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szociális és gazdasági háttértől, amelyben működik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(Becker 1982) így a telepek és közvetlen földrajzi környezetük szoros interakcióban vannak.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művészek és a művészetek területfejlesztő hatását sokan vizsgálták (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Zukin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1989; 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Rosenfeld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2004, 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Markusen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2007), de leginkább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egy bizonyos méret feletti városok esetében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tartották fontosnak szerepüket, hiszen leggyakrabban itt érik el a kritikus tömeget</a:t>
            </a:r>
          </a:p>
          <a:p>
            <a:pPr algn="just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Mivel az általuk létrehozott alkotásokat gyakran a térségen kívül értékesítik, így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kvázi export ágazatnak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számítanak </a:t>
            </a:r>
          </a:p>
          <a:p>
            <a:pPr algn="just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kreativitást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hagyományosan az urbanizálódott térségek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jellemzőjének tartották, hiszen az interakciók itt lehetnek elég gyakoriak a hálózatok működtetésére. A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kreatív környezetet azonban napjainkban már a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rurális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ritkábban lakott és általában a természethez közelibb területekhez is társítják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25924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7F22AD-0715-4C24-8868-CBF55380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Művésztelepek </a:t>
            </a:r>
            <a:r>
              <a:rPr lang="hu-HU" dirty="0" err="1"/>
              <a:t>rurális</a:t>
            </a:r>
            <a:r>
              <a:rPr lang="hu-HU" dirty="0"/>
              <a:t> helyeken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86E847-9275-4C38-8D62-DC927EBB8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gazdaság fellendítése mellett a művésztelepek központi elemei lehetnek a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helyi közösségfejlesztésnek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is. Az ilyen létesítmények akkor lesznek igazán sikeres ágensei a helyi fejlesztéseknek, ha az alábbi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alapelveket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igyekeznek figyelembe venni (Phillips – 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Pittman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2009):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művészetek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széleskörű társadalmi támogatottsága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a helyi vezetőkön túl a társadalom szélesebb köreit be kell vonni a döntéshozatalba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kiaknázatlan erőforrások mozgósítása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a helyi önkormányzatok nagyon sokszor a pénzen túl is rendelkeznek támogatási lehetőségekkel (pld. kedvezményes bérleti díjak)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művészetek támogatását össze kell kapcsolni a közösségfejlesztési eseményekkel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a közösségben folyamatosan tudatosítani kell a művészetek jelentőségét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rendelkezésre álló erőforrások optimális hasznosítása – a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létesítmények (műhely, galéria stb.) közös használatával</a:t>
            </a:r>
            <a:endParaRPr lang="hu-H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művészek különböző igényeihez alkalmazkodó támogatási eszközök 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használata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1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3F0DFB-D0C4-4ACD-9288-1E23FA68C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7BC1AC-1560-4322-AAB8-1EC1654C8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0" indent="0">
              <a:buNone/>
            </a:pPr>
            <a:r>
              <a:rPr lang="hu-HU" dirty="0" err="1"/>
              <a:t>Artcolony</a:t>
            </a:r>
            <a:r>
              <a:rPr lang="hu-HU" dirty="0"/>
              <a:t> Cered hatása Ceredre</a:t>
            </a:r>
          </a:p>
        </p:txBody>
      </p:sp>
    </p:spTree>
    <p:extLst>
      <p:ext uri="{BB962C8B-B14F-4D97-AF65-F5344CB8AC3E}">
        <p14:creationId xmlns:p14="http://schemas.microsoft.com/office/powerpoint/2010/main" val="241238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9F85F9-4FD4-4549-904A-5EB62C53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94" y="147807"/>
            <a:ext cx="8911687" cy="1280890"/>
          </a:xfrm>
        </p:spPr>
        <p:txBody>
          <a:bodyPr/>
          <a:lstStyle/>
          <a:p>
            <a:r>
              <a:rPr lang="hu-HU" dirty="0"/>
              <a:t>Funkcióbővülés/funkcióváltás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043EC5-E341-4DE6-9906-5ADDD6419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69132" cy="4351338"/>
          </a:xfrm>
        </p:spPr>
        <p:txBody>
          <a:bodyPr>
            <a:normAutofit fontScale="92500"/>
          </a:bodyPr>
          <a:lstStyle/>
          <a:p>
            <a:pPr algn="just"/>
            <a:r>
              <a:rPr lang="hu-HU" sz="2600" dirty="0">
                <a:latin typeface="Calibri" panose="020F0502020204030204" pitchFamily="34" charset="0"/>
                <a:ea typeface="Calibri" panose="020F0502020204030204" pitchFamily="34" charset="0"/>
              </a:rPr>
              <a:t>Funkcióváltás: a t</a:t>
            </a:r>
            <a:r>
              <a:rPr lang="hu-HU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elep létrehozásához a településen jórészt </a:t>
            </a: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üresen álló épületeit, telkeit </a:t>
            </a:r>
            <a:r>
              <a:rPr lang="hu-HU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vásárolták meg és az öt épületegyüttesén </a:t>
            </a:r>
            <a:r>
              <a:rPr lang="hu-HU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belül – a bővülés miatt többszöri </a:t>
            </a:r>
            <a:r>
              <a:rPr lang="hu-H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funkcióváltás </a:t>
            </a:r>
            <a:endParaRPr lang="hu-HU" sz="28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Funkcióbővülés: művészek munkáiból történő g</a:t>
            </a:r>
            <a:r>
              <a:rPr lang="hu-HU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yűjtemény</a:t>
            </a:r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ek folyamatos bővítése, </a:t>
            </a:r>
            <a:r>
              <a:rPr lang="hu-HU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utcabútorok, térelemek kihelyezése </a:t>
            </a:r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szintén erősíti a humán környezet gyarapodását.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88148C0-B96E-40EA-9FCA-6545F63F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528" y="3915622"/>
            <a:ext cx="4267940" cy="284529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A7FAF23-431F-47E0-8E9D-B01311FE7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044" y="188543"/>
            <a:ext cx="4275714" cy="284529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1BEDE2A-8EF9-4609-ADA5-5767D0226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9528" y="2512961"/>
            <a:ext cx="4267940" cy="240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54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80BEEB-B20F-4D0E-A1A0-51E6481B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Közösségépítés – a vidékfejlesztés kulcsa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0BDD319-8FDC-4D2E-BA72-5F2498280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860" y="1853789"/>
            <a:ext cx="4795583" cy="432317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helyi hagyományok ápolása, fenntartása a település jövője szempontjából kifejezetten fontos, hiszen biztosítja a jövő generációja számára történő transzfert</a:t>
            </a:r>
          </a:p>
          <a:p>
            <a:pPr algn="just"/>
            <a:endParaRPr lang="hu-H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falusi vendéglátás, a helyi gasztronómia (méztermelők, sajt és pálinkakészítők, gyümölcs és zöldségtermelők, helyi, környező falu vendéglátóegységei)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125AFA8-D14D-46DF-BC68-D4AD44533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559" y="1487231"/>
            <a:ext cx="5321423" cy="279374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93E1280-715C-4564-9024-D0A6B50B5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562" y="3973895"/>
            <a:ext cx="4489140" cy="2793747"/>
          </a:xfrm>
          <a:prstGeom prst="rect">
            <a:avLst/>
          </a:prstGeom>
        </p:spPr>
      </p:pic>
      <p:pic>
        <p:nvPicPr>
          <p:cNvPr id="1026" name="Picture 2" descr="ArtPiknik - Artcolony Cered">
            <a:extLst>
              <a:ext uri="{FF2B5EF4-FFF2-40B4-BE49-F238E27FC236}">
                <a16:creationId xmlns:a16="http://schemas.microsoft.com/office/drawing/2014/main" id="{61B2CA47-2FCE-42E1-89A6-5BEEB503C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19" y="4059542"/>
            <a:ext cx="4026578" cy="268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211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780F42-2730-400A-9572-BA248E737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914" y="6678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hu-HU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Periférikus, izolált fekvés–, magasabb szintű kultúra</a:t>
            </a:r>
            <a:endParaRPr lang="hu-HU" sz="4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0809ED-A3FC-42A7-90C8-29FB42BB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90243" cy="4351338"/>
          </a:xfrm>
        </p:spPr>
        <p:txBody>
          <a:bodyPr/>
          <a:lstStyle/>
          <a:p>
            <a:r>
              <a:rPr lang="hu-HU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Nyitottság más kultúrák iránt: </a:t>
            </a:r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helyi lakosok „önerőből” nehezen vagy egyáltalán nem tudnak találkozni hasonló impulzusokkal</a:t>
            </a:r>
          </a:p>
          <a:p>
            <a:endParaRPr lang="hu-HU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Helyiek életében új attrakciók megjelenése</a:t>
            </a:r>
          </a:p>
          <a:p>
            <a:endParaRPr lang="hu-HU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u-HU" sz="2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8031D6C-6DBE-45D1-B3C7-B42333746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978" y="944963"/>
            <a:ext cx="5218590" cy="347688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73E35B8-8F35-4A5C-8C87-74ACB4BB8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149" y="4742702"/>
            <a:ext cx="2060063" cy="206006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2D2E76C-BF2E-4C0D-BD3F-9EF22C8E2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1212" y="4421849"/>
            <a:ext cx="4320465" cy="243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35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CA953C-552D-4304-B1A8-A751E6AD8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189" y="40592"/>
            <a:ext cx="8911687" cy="1280890"/>
          </a:xfrm>
        </p:spPr>
        <p:txBody>
          <a:bodyPr/>
          <a:lstStyle/>
          <a:p>
            <a:r>
              <a:rPr lang="hu-HU" dirty="0"/>
              <a:t>Településmarketing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51A730-65E9-4CC6-B418-E83E48237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63105" cy="4351338"/>
          </a:xfrm>
        </p:spPr>
        <p:txBody>
          <a:bodyPr>
            <a:normAutofit lnSpcReduction="10000"/>
          </a:bodyPr>
          <a:lstStyle/>
          <a:p>
            <a:r>
              <a:rPr lang="hu-H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Megkülönböztetés: Művészfalu</a:t>
            </a:r>
          </a:p>
          <a:p>
            <a:endParaRPr lang="hu-H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hu-H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Emellett a magyar és külföldi művészek találkozási színtere is, ahol nemzetközi kortárs művészeti élet helyszíneként képviselteti magát Magyarország, ezen belül Cered. </a:t>
            </a:r>
          </a:p>
          <a:p>
            <a:endParaRPr lang="hu-H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B8404AC-67DE-4E99-8C9B-18D0955D8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1" t="11793" r="1459" b="7654"/>
          <a:stretch/>
        </p:blipFill>
        <p:spPr>
          <a:xfrm>
            <a:off x="5921406" y="265822"/>
            <a:ext cx="6090081" cy="284973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DE8EE66-F32A-478F-A33C-B754661778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3" b="57569"/>
          <a:stretch/>
        </p:blipFill>
        <p:spPr>
          <a:xfrm>
            <a:off x="6080319" y="2654169"/>
            <a:ext cx="5852153" cy="1704513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C424E28E-E335-444B-A2CC-F8FD039C4320}"/>
              </a:ext>
            </a:extLst>
          </p:cNvPr>
          <p:cNvSpPr/>
          <p:nvPr/>
        </p:nvSpPr>
        <p:spPr>
          <a:xfrm>
            <a:off x="6658252" y="3861532"/>
            <a:ext cx="1100831" cy="435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b="1" dirty="0">
                <a:solidFill>
                  <a:schemeClr val="tx1"/>
                </a:solidFill>
              </a:rPr>
              <a:t>Művészfalu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B910417-4705-4C21-B79C-305931996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072" y="4358682"/>
            <a:ext cx="4536936" cy="255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74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356A20-EE32-448D-868B-116F4DF31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Kiadványok, rendezvények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0A57E0-45DB-44D9-9584-6EDDD869F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48200" cy="4351338"/>
          </a:xfrm>
        </p:spPr>
        <p:txBody>
          <a:bodyPr/>
          <a:lstStyle/>
          <a:p>
            <a:r>
              <a:rPr lang="hu-HU" dirty="0"/>
              <a:t>A „nagykövetek”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A2BA475-E353-464B-A359-7DE57686B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505" y="0"/>
            <a:ext cx="3419475" cy="47625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D3F8460-8C16-4302-BB86-D7FF1144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377" y="3419043"/>
            <a:ext cx="5125745" cy="341716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86CE50AC-0A31-4BFC-A21C-385856704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729" y="2791334"/>
            <a:ext cx="5645534" cy="241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20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D6BEC8-201D-4C51-B4EF-F02BF2BC6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36" y="0"/>
            <a:ext cx="11353800" cy="1325563"/>
          </a:xfrm>
        </p:spPr>
        <p:txBody>
          <a:bodyPr/>
          <a:lstStyle/>
          <a:p>
            <a:r>
              <a:rPr lang="hu-HU" dirty="0">
                <a:latin typeface="Calibri" panose="020F0502020204030204" pitchFamily="34" charset="0"/>
                <a:ea typeface="Calibri" panose="020F0502020204030204" pitchFamily="34" charset="0"/>
              </a:rPr>
              <a:t>G</a:t>
            </a:r>
            <a:r>
              <a:rPr lang="hu-HU" sz="4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azdaságfejlesztési hatások</a:t>
            </a:r>
            <a:br>
              <a:rPr lang="hu-HU" sz="4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AA5AFD-4468-4907-8505-BD1C178E9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6977" cy="3989249"/>
          </a:xfrm>
        </p:spPr>
        <p:txBody>
          <a:bodyPr>
            <a:normAutofit fontScale="85000" lnSpcReduction="20000"/>
          </a:bodyPr>
          <a:lstStyle/>
          <a:p>
            <a:endParaRPr lang="hu-HU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helyi (szak)munkaerő alkalmazása</a:t>
            </a:r>
          </a:p>
          <a:p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partnerek és szponzorok révén ugyan a Művésztelep bevételei gyarapodnak, azonban a rendezvények finanszírozásába visszaforgatva ez multiplikátor hatása révén szintén a településen realizálódik.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hu-H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rendezvényekhez kapcsolódó, elsősorban helyi termékek és szolgáltatások (szállás, kereskedelmi forgalom, stb.) igénybevételéből származó közvetlen bevételek és közvetett források (helyi adóbevételek) a helyi lakosság jövedelmének gyarapodásához is hozzájárulnak.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9AA3556-709F-495B-8221-C76CF7DAB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-159798"/>
            <a:ext cx="5143500" cy="3429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DF46C63-565E-4595-9AE7-105CAE9F7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439" y="2205593"/>
            <a:ext cx="4554802" cy="2277401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C2D6E6A-9949-4C30-8C34-654B23548F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340089"/>
              </p:ext>
            </p:extLst>
          </p:nvPr>
        </p:nvGraphicFramePr>
        <p:xfrm>
          <a:off x="6096000" y="4149232"/>
          <a:ext cx="5890260" cy="3036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4279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CA3816-26B8-473F-8010-FD528D098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B2D4C1-FFD4-4E16-9083-811EEA334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23280"/>
            <a:ext cx="4639323" cy="4351338"/>
          </a:xfrm>
        </p:spPr>
        <p:txBody>
          <a:bodyPr>
            <a:normAutofit fontScale="92500"/>
          </a:bodyPr>
          <a:lstStyle/>
          <a:p>
            <a:pPr algn="just" fontAlgn="base">
              <a:spcBef>
                <a:spcPts val="1020"/>
              </a:spcBef>
              <a:spcAft>
                <a:spcPts val="1020"/>
              </a:spcAft>
            </a:pPr>
            <a:r>
              <a:rPr lang="hu-H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Művésztelephez kapcsolódó társadalmi akciók, mint pl. könyvosztás, arculatterv a falusi vállalkozóknak stb. elsősorban látens pozitív gazdasági hatásként (nem kiadás) jelennek meg, hozzájárulva ezzel a falusi lakosság gazdasági szemléletformáláshoz is.</a:t>
            </a:r>
            <a:endParaRPr lang="hu-H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4142713-7AA6-4A63-91E0-57F2EDE7F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841" y="2590431"/>
            <a:ext cx="4725140" cy="236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80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7B029-95E9-4D11-AB44-AD075DF7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219E8D-E0C8-4E9C-B4CC-58AAB6211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sz="60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82244629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84</TotalTime>
  <Words>652</Words>
  <Application>Microsoft Office PowerPoint</Application>
  <PresentationFormat>Szélesvásznú</PresentationFormat>
  <Paragraphs>63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Symbol</vt:lpstr>
      <vt:lpstr>Times New Roman</vt:lpstr>
      <vt:lpstr>Wingdings 3</vt:lpstr>
      <vt:lpstr>Szálak</vt:lpstr>
      <vt:lpstr>A művésztelep vidék- és területfejlesztő hatása</vt:lpstr>
      <vt:lpstr>Területfejlesztés - településfejlesztés</vt:lpstr>
      <vt:lpstr>Művésztelep és a település/térség</vt:lpstr>
      <vt:lpstr>Művésztelepek rurális helyeken</vt:lpstr>
      <vt:lpstr>PowerPoint-bemutató</vt:lpstr>
      <vt:lpstr>Funkcióbővülés/funkcióváltás</vt:lpstr>
      <vt:lpstr>Közösségépítés – a vidékfejlesztés kulcsa</vt:lpstr>
      <vt:lpstr>Periférikus, izolált fekvés–, magasabb szintű kultúra</vt:lpstr>
      <vt:lpstr>Településmarketing</vt:lpstr>
      <vt:lpstr>Kiadványok, rendezvények</vt:lpstr>
      <vt:lpstr>Gazdaságfejlesztési hatások 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Dr. Bujdosó Zoltán</dc:creator>
  <cp:lastModifiedBy>Dr. Bujdosó Zoltán</cp:lastModifiedBy>
  <cp:revision>11</cp:revision>
  <dcterms:created xsi:type="dcterms:W3CDTF">2024-05-02T19:45:07Z</dcterms:created>
  <dcterms:modified xsi:type="dcterms:W3CDTF">2026-02-09T19:55:50Z</dcterms:modified>
</cp:coreProperties>
</file>