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392" r:id="rId3"/>
    <p:sldId id="416" r:id="rId4"/>
    <p:sldId id="417" r:id="rId5"/>
    <p:sldId id="418" r:id="rId6"/>
    <p:sldId id="437" r:id="rId7"/>
    <p:sldId id="420" r:id="rId8"/>
    <p:sldId id="421" r:id="rId9"/>
    <p:sldId id="419" r:id="rId10"/>
    <p:sldId id="425" r:id="rId11"/>
    <p:sldId id="423" r:id="rId12"/>
    <p:sldId id="422" r:id="rId13"/>
    <p:sldId id="426" r:id="rId14"/>
    <p:sldId id="430" r:id="rId15"/>
    <p:sldId id="427" r:id="rId16"/>
    <p:sldId id="432" r:id="rId17"/>
    <p:sldId id="428" r:id="rId18"/>
    <p:sldId id="431" r:id="rId19"/>
    <p:sldId id="429" r:id="rId20"/>
    <p:sldId id="433" r:id="rId21"/>
    <p:sldId id="434" r:id="rId22"/>
    <p:sldId id="435" r:id="rId23"/>
    <p:sldId id="436" r:id="rId24"/>
    <p:sldId id="412" r:id="rId25"/>
    <p:sldId id="394" r:id="rId26"/>
    <p:sldId id="374" r:id="rId2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4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7506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365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28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518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36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596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9977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1372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443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486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A5F0-737E-4DC6-8ECB-9A392CB59331}" type="datetimeFigureOut">
              <a:rPr lang="hu-HU" smtClean="0"/>
              <a:pPr/>
              <a:t>2026. 02. 10.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51383-C8F2-4746-B37F-5A0F9188689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8735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6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1146260"/>
            <a:ext cx="12192000" cy="2134187"/>
          </a:xfrm>
        </p:spPr>
        <p:txBody>
          <a:bodyPr>
            <a:noAutofit/>
          </a:bodyPr>
          <a:lstStyle/>
          <a:p>
            <a:r>
              <a:rPr lang="hu-HU" sz="3600" dirty="0"/>
              <a:t>Villány/Nagyharsány</a:t>
            </a:r>
            <a:br>
              <a:rPr lang="hu-HU" sz="3600" dirty="0"/>
            </a:br>
            <a:r>
              <a:rPr lang="hu-HU" sz="3600" dirty="0"/>
              <a:t>az 59 éves szoborpark megújulása</a:t>
            </a:r>
            <a:br>
              <a:rPr lang="hu-HU" sz="3600" dirty="0"/>
            </a:br>
            <a:r>
              <a:rPr lang="hu-HU" sz="3600" dirty="0"/>
              <a:t>és a szobrász-restaurátor Symposion programja 2025-ben</a:t>
            </a:r>
            <a:br>
              <a:rPr lang="hu-HU" sz="3600" dirty="0"/>
            </a:br>
            <a:r>
              <a:rPr lang="hu-HU" sz="3600" dirty="0"/>
              <a:t>és jövője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0" y="3969590"/>
            <a:ext cx="12192000" cy="1879119"/>
          </a:xfrm>
        </p:spPr>
        <p:txBody>
          <a:bodyPr>
            <a:noAutofit/>
          </a:bodyPr>
          <a:lstStyle/>
          <a:p>
            <a:r>
              <a:rPr lang="hu-HU" sz="3000" dirty="0">
                <a:solidFill>
                  <a:srgbClr val="FF0000"/>
                </a:solidFill>
              </a:rPr>
              <a:t>Komlós Attila</a:t>
            </a:r>
            <a:br>
              <a:rPr lang="hu-HU" sz="2200" dirty="0">
                <a:solidFill>
                  <a:srgbClr val="FF0000"/>
                </a:solidFill>
              </a:rPr>
            </a:br>
            <a:r>
              <a:rPr lang="hu-HU" sz="2200" dirty="0">
                <a:solidFill>
                  <a:srgbClr val="000000"/>
                </a:solidFill>
              </a:rPr>
              <a:t>marketing és kommunikációs menedzser</a:t>
            </a:r>
            <a:br>
              <a:rPr lang="hu-HU" sz="2200" dirty="0">
                <a:solidFill>
                  <a:srgbClr val="000000"/>
                </a:solidFill>
              </a:rPr>
            </a:br>
            <a:r>
              <a:rPr lang="hu-HU" sz="2200" dirty="0">
                <a:solidFill>
                  <a:srgbClr val="000000"/>
                </a:solidFill>
              </a:rPr>
              <a:t>Duna-Dráva Nemzeti Park Igazgatóság</a:t>
            </a:r>
            <a:br>
              <a:rPr lang="hu-HU" sz="2200" dirty="0">
                <a:solidFill>
                  <a:srgbClr val="000000"/>
                </a:solidFill>
              </a:rPr>
            </a:br>
            <a:endParaRPr lang="hu-HU" sz="2200" dirty="0">
              <a:solidFill>
                <a:srgbClr val="000000"/>
              </a:solidFill>
            </a:endParaRPr>
          </a:p>
          <a:p>
            <a:r>
              <a:rPr lang="hu-HU" sz="2200" dirty="0"/>
              <a:t>2026. február 14.</a:t>
            </a:r>
          </a:p>
        </p:txBody>
      </p:sp>
      <p:pic>
        <p:nvPicPr>
          <p:cNvPr id="5" name="Kép 4" descr="A képen rajz, vázlat, Grafika, emblém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2A2670F-8C4D-788A-111C-7194F5527C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63" y="3969590"/>
            <a:ext cx="2592439" cy="2592439"/>
          </a:xfrm>
          <a:prstGeom prst="rect">
            <a:avLst/>
          </a:prstGeom>
        </p:spPr>
      </p:pic>
      <p:pic>
        <p:nvPicPr>
          <p:cNvPr id="7" name="Kép 6" descr="A képen szöveg, Betűtípus, Grafika, emblém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4013F40-9C50-BE70-3FC4-C7734B9263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673" y="4382219"/>
            <a:ext cx="1431322" cy="176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43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200" b="1" dirty="0"/>
              <a:t>A SZOBORPARK</a:t>
            </a:r>
            <a:endParaRPr lang="hu-HU" sz="3100" b="1" dirty="0">
              <a:solidFill>
                <a:srgbClr val="FF000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-1" y="594360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Történeti háttér – Villányi Alkotótelep – </a:t>
            </a:r>
            <a:r>
              <a:rPr lang="hu-HU" dirty="0" err="1"/>
              <a:t>Nagyharsányi</a:t>
            </a:r>
            <a:r>
              <a:rPr lang="hu-HU" dirty="0"/>
              <a:t> Szoborpark</a:t>
            </a:r>
          </a:p>
          <a:p>
            <a:pPr algn="ctr"/>
            <a:r>
              <a:rPr lang="hu-HU" dirty="0"/>
              <a:t>Vagyonkezelő: Duna-Dráva Nemzeti Park Igazgatóság</a:t>
            </a:r>
          </a:p>
        </p:txBody>
      </p:sp>
      <p:pic>
        <p:nvPicPr>
          <p:cNvPr id="6" name="Kép 5" descr="A képen kültéri, fű, ég, kőszikl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90FF8FC-6C8D-FF22-6E71-FC1C9718A2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714" y="923026"/>
            <a:ext cx="6680569" cy="501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9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0B22F-AAF0-305F-506B-42E94A83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F74B3335-570D-B428-BC14-87EED29E737E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06627BB-B551-0030-87C0-20EA44C74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ELŐKÉSZÜLETEK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2A6013A-DF27-ADBF-7088-3BA813850679}"/>
              </a:ext>
            </a:extLst>
          </p:cNvPr>
          <p:cNvSpPr txBox="1"/>
          <p:nvPr/>
        </p:nvSpPr>
        <p:spPr>
          <a:xfrm>
            <a:off x="0" y="959798"/>
            <a:ext cx="121920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2025. Szobrász és restaurátor szimpózium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Célok meghatározása, időpontok kiválasztása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Kulcsszereplő: Symposion Alapítvány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Szakmai támogatás, tapasztalatok, rutin, kapcsolati tőke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Pénzügyi háttér: Mohács500 program</a:t>
            </a:r>
          </a:p>
          <a:p>
            <a:pPr algn="ctr"/>
            <a:endParaRPr lang="hu-HU" sz="2000" dirty="0"/>
          </a:p>
        </p:txBody>
      </p:sp>
      <p:pic>
        <p:nvPicPr>
          <p:cNvPr id="8" name="Kép 7" descr="A képen szöveg, háromszög, sor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93A5234-47A9-1B97-FD75-183160F6F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743" y="2891652"/>
            <a:ext cx="2602514" cy="231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A65E8-8F9B-AFD9-BDBC-710ACBAB0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D6094D14-29F6-D0B8-6B4F-A32CA072055D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3E7D31D-2887-EA03-73A1-626D71418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PÁLYÁZAT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40027DD-B6EA-680F-AD1E-293D0E591AD4}"/>
              </a:ext>
            </a:extLst>
          </p:cNvPr>
          <p:cNvSpPr txBox="1"/>
          <p:nvPr/>
        </p:nvSpPr>
        <p:spPr>
          <a:xfrm>
            <a:off x="635478" y="1017916"/>
            <a:ext cx="108635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rgbClr val="FF0000"/>
                </a:solidFill>
              </a:rPr>
              <a:t>A Duna-Dráva Nemzeti Park Igazgatóság</a:t>
            </a:r>
          </a:p>
          <a:p>
            <a:pPr algn="ctr"/>
            <a:r>
              <a:rPr lang="hu-HU" sz="2800" dirty="0">
                <a:solidFill>
                  <a:srgbClr val="FF0000"/>
                </a:solidFill>
              </a:rPr>
              <a:t>2025. februárjában pályázatot írt ki</a:t>
            </a:r>
          </a:p>
          <a:p>
            <a:pPr algn="ctr"/>
            <a:r>
              <a:rPr lang="hu-HU" sz="2800" dirty="0">
                <a:solidFill>
                  <a:srgbClr val="FF0000"/>
                </a:solidFill>
              </a:rPr>
              <a:t>új szobrászművészeti alkotások elkészítésére</a:t>
            </a:r>
          </a:p>
          <a:p>
            <a:pPr algn="ctr"/>
            <a:endParaRPr lang="hu-HU" sz="2000" dirty="0"/>
          </a:p>
          <a:p>
            <a:endParaRPr lang="hu-HU" sz="2000" dirty="0"/>
          </a:p>
          <a:p>
            <a:r>
              <a:rPr lang="hu-HU" sz="2000" dirty="0"/>
              <a:t>A pályázati felhívásra</a:t>
            </a:r>
            <a:br>
              <a:rPr lang="hu-HU" sz="2000" dirty="0"/>
            </a:br>
            <a:r>
              <a:rPr lang="hu-HU" sz="2000" dirty="0"/>
              <a:t>összesen 22 pályamű érkezett</a:t>
            </a:r>
            <a:br>
              <a:rPr lang="hu-HU" sz="2000" dirty="0"/>
            </a:br>
            <a:r>
              <a:rPr lang="hu-HU" sz="2000" dirty="0"/>
              <a:t>a határidőig (április 7.)</a:t>
            </a:r>
          </a:p>
          <a:p>
            <a:endParaRPr lang="hu-HU" sz="2000" dirty="0"/>
          </a:p>
          <a:p>
            <a:r>
              <a:rPr lang="hu-HU" sz="2000" dirty="0"/>
              <a:t>Az alkotások a DDNPI</a:t>
            </a:r>
            <a:br>
              <a:rPr lang="hu-HU" sz="2000" dirty="0"/>
            </a:br>
            <a:r>
              <a:rPr lang="hu-HU" sz="2000" dirty="0" err="1"/>
              <a:t>Tettye</a:t>
            </a:r>
            <a:r>
              <a:rPr lang="hu-HU" sz="2000" dirty="0"/>
              <a:t> Oktatási Központjában</a:t>
            </a:r>
          </a:p>
          <a:p>
            <a:r>
              <a:rPr lang="hu-HU" sz="2000" dirty="0"/>
              <a:t>kerültek kiállításra,</a:t>
            </a:r>
          </a:p>
          <a:p>
            <a:r>
              <a:rPr lang="hu-HU" sz="2000" dirty="0"/>
              <a:t>a bíráló bizottság tagjai a bírálat előtt</a:t>
            </a:r>
            <a:br>
              <a:rPr lang="hu-HU" sz="2000" dirty="0"/>
            </a:br>
            <a:r>
              <a:rPr lang="hu-HU" sz="2000" dirty="0"/>
              <a:t>itt tekinthették meg a terveket.</a:t>
            </a:r>
          </a:p>
          <a:p>
            <a:pPr algn="ctr"/>
            <a:endParaRPr lang="hu-HU" sz="2000" dirty="0"/>
          </a:p>
        </p:txBody>
      </p:sp>
      <p:pic>
        <p:nvPicPr>
          <p:cNvPr id="4" name="Kép 3" descr="A képen fedett pályás, fal, váza, szob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82017E0-20BF-D1EB-A23A-159560184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018" y="2984740"/>
            <a:ext cx="6886982" cy="386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3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A831B-E42E-0FD5-8D93-DC499F773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3E2A05A3-6E47-E639-BAE6-826D5D5E56AC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DA24A8C-954E-EE8D-3149-18ECA78B2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PÁLYÁZAT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A450F12-3A27-4A91-1F4C-63D23DA7CA74}"/>
              </a:ext>
            </a:extLst>
          </p:cNvPr>
          <p:cNvSpPr txBox="1"/>
          <p:nvPr/>
        </p:nvSpPr>
        <p:spPr>
          <a:xfrm>
            <a:off x="0" y="959798"/>
            <a:ext cx="12192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rgbClr val="FF0000"/>
                </a:solidFill>
              </a:rPr>
              <a:t>Bírálat: április 14.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A Bíráló Bizottság tagjai: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Colin Foster DLA Munkácsy-díjas szobrászművész</a:t>
            </a:r>
          </a:p>
          <a:p>
            <a:pPr algn="ctr"/>
            <a:r>
              <a:rPr lang="hu-HU" sz="2000" dirty="0"/>
              <a:t>Pál Zoltán Munkácsy-díjas szobrászművész</a:t>
            </a:r>
          </a:p>
          <a:p>
            <a:pPr algn="ctr"/>
            <a:r>
              <a:rPr lang="hu-HU" sz="2000" dirty="0"/>
              <a:t>Péter Ágnes Munkácsy-díjas szobrászművész</a:t>
            </a:r>
          </a:p>
          <a:p>
            <a:pPr algn="ctr"/>
            <a:r>
              <a:rPr lang="hu-HU" sz="2000" dirty="0"/>
              <a:t>N. Mészáros Júlia Németh Lajos-, Bánffy Miklós-díjas művészettörténész</a:t>
            </a:r>
          </a:p>
          <a:p>
            <a:pPr algn="ctr"/>
            <a:r>
              <a:rPr lang="hu-HU" sz="2000" dirty="0"/>
              <a:t>Mészáros Gergely DLA szobrászművész, a PTE Művészeti Kar Szobrászat Tanszékének tanszékvezetője</a:t>
            </a:r>
          </a:p>
          <a:p>
            <a:pPr algn="ctr"/>
            <a:r>
              <a:rPr lang="hu-HU" sz="2000" dirty="0"/>
              <a:t>Dr. habil. Lengyel Péter szobrászművész, a PTE Művészeti Kar dékánja</a:t>
            </a:r>
          </a:p>
          <a:p>
            <a:pPr algn="ctr"/>
            <a:r>
              <a:rPr lang="hu-HU" sz="2000" dirty="0"/>
              <a:t>Dr. Hargitai János országgyűlési képviselő, a Mohács500 program kormánybiztosa</a:t>
            </a:r>
          </a:p>
          <a:p>
            <a:pPr algn="ctr"/>
            <a:r>
              <a:rPr lang="hu-HU" sz="2000" dirty="0" err="1"/>
              <a:t>Závoczky</a:t>
            </a:r>
            <a:r>
              <a:rPr lang="hu-HU" sz="2000" dirty="0"/>
              <a:t> Szabolcs a Kiíró, DDNPI igazgatója (vagy az általa delegált munkatárs/</a:t>
            </a:r>
            <a:r>
              <a:rPr lang="hu-HU" sz="2000" dirty="0" err="1"/>
              <a:t>ak</a:t>
            </a:r>
            <a:r>
              <a:rPr lang="hu-HU" sz="2000" dirty="0"/>
              <a:t>)</a:t>
            </a:r>
          </a:p>
          <a:p>
            <a:pPr algn="ctr"/>
            <a:r>
              <a:rPr lang="hu-HU" sz="2000" dirty="0"/>
              <a:t>Kollár Csaba Nagyharsány Község polgármestere (vagy az általa delegált munkatárs/</a:t>
            </a:r>
            <a:r>
              <a:rPr lang="hu-HU" sz="2000" dirty="0" err="1"/>
              <a:t>ak</a:t>
            </a:r>
            <a:r>
              <a:rPr lang="hu-HU" sz="2000" dirty="0"/>
              <a:t>)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73334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6371E-08B5-B483-622D-9CDEC6FCD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C35C7CCE-AFD5-3653-37C5-C8A42C4B7607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FD91C26-1C60-8916-4C9F-52E703522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PÁLYÁZAT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01576D6-D9F9-E962-F105-35EC6B86E8D9}"/>
              </a:ext>
            </a:extLst>
          </p:cNvPr>
          <p:cNvSpPr txBox="1"/>
          <p:nvPr/>
        </p:nvSpPr>
        <p:spPr>
          <a:xfrm>
            <a:off x="0" y="959798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rgbClr val="FF0000"/>
                </a:solidFill>
              </a:rPr>
              <a:t>Bírálat: április 14.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4" name="Kép 3" descr="A képen személy, fedett pályás, ruházat, Emberi arc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9A77092-06F5-2BB4-1F0B-68C07C477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461" y="1615749"/>
            <a:ext cx="6589078" cy="494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5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77862-BCC1-BB70-7BF5-A9C0321EE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F8ACDCA8-E784-8494-FA28-A3F245751E10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9DF2049-EA26-30D3-B2F9-EDEF62470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PÁLYÁZAT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FD44BFF-C107-22D9-BF72-94E3A026DBCF}"/>
              </a:ext>
            </a:extLst>
          </p:cNvPr>
          <p:cNvSpPr txBox="1"/>
          <p:nvPr/>
        </p:nvSpPr>
        <p:spPr>
          <a:xfrm>
            <a:off x="0" y="959798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rgbClr val="FF0000"/>
                </a:solidFill>
              </a:rPr>
              <a:t>Kiállítás a beérkezett művekből a nagyközönség számára</a:t>
            </a:r>
            <a:endParaRPr lang="hu-HU" sz="2000" dirty="0">
              <a:solidFill>
                <a:srgbClr val="FF0000"/>
              </a:solidFill>
            </a:endParaRPr>
          </a:p>
          <a:p>
            <a:pPr algn="ctr"/>
            <a:r>
              <a:rPr lang="hu-HU" sz="2000" dirty="0"/>
              <a:t>Május 6, PTE Művészeti Kar kiállítóterme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4" name="Kép 3" descr="A képen ruházat, személy, fedett pályás, fal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72D34A7-B1CA-78DF-B06B-A1A7C6AFF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5227"/>
            <a:ext cx="5819432" cy="3879621"/>
          </a:xfrm>
          <a:prstGeom prst="rect">
            <a:avLst/>
          </a:prstGeom>
        </p:spPr>
      </p:pic>
      <p:pic>
        <p:nvPicPr>
          <p:cNvPr id="8" name="Kép 7" descr="A képen fal, fedett pályás, kiállítás, bútoro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735A370-03BA-8C61-EBC6-B354ECE18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47" y="2165227"/>
            <a:ext cx="5791153" cy="3879620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A90A29F9-F024-2B07-93DB-E69E5DD960F0}"/>
              </a:ext>
            </a:extLst>
          </p:cNvPr>
          <p:cNvSpPr txBox="1"/>
          <p:nvPr/>
        </p:nvSpPr>
        <p:spPr>
          <a:xfrm>
            <a:off x="129396" y="6159260"/>
            <a:ext cx="117836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00" dirty="0"/>
              <a:t>Dr. Lengyel Péter dékán (PTE MK), </a:t>
            </a:r>
            <a:r>
              <a:rPr lang="hu-HU" sz="900" dirty="0" err="1"/>
              <a:t>Miklya</a:t>
            </a:r>
            <a:r>
              <a:rPr lang="hu-HU" sz="900" dirty="0"/>
              <a:t> Gábor, Hegedüs Éva, Sárkány Balázs, István Imre igazgatóhelyettes (DDNPI)</a:t>
            </a:r>
          </a:p>
        </p:txBody>
      </p:sp>
    </p:spTree>
    <p:extLst>
      <p:ext uri="{BB962C8B-B14F-4D97-AF65-F5344CB8AC3E}">
        <p14:creationId xmlns:p14="http://schemas.microsoft.com/office/powerpoint/2010/main" val="3188425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EE758-3937-8BCE-92F6-D2A560931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384A73E0-9534-B699-5A48-DC185896203C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9589091-AEF4-A40C-BBC1-E0780AC71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PÁLYÁZAT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06D3D57-44AE-759B-0F88-28A2D5A21671}"/>
              </a:ext>
            </a:extLst>
          </p:cNvPr>
          <p:cNvSpPr txBox="1"/>
          <p:nvPr/>
        </p:nvSpPr>
        <p:spPr>
          <a:xfrm>
            <a:off x="0" y="959798"/>
            <a:ext cx="1219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rgbClr val="FF0000"/>
                </a:solidFill>
              </a:rPr>
              <a:t>Kiállítás a beérkezett művekből a nagyközönség számára</a:t>
            </a:r>
            <a:endParaRPr lang="hu-HU" sz="2000" dirty="0">
              <a:solidFill>
                <a:srgbClr val="FF0000"/>
              </a:solidFill>
            </a:endParaRPr>
          </a:p>
          <a:p>
            <a:pPr algn="ctr"/>
            <a:r>
              <a:rPr lang="hu-HU" sz="2000" dirty="0"/>
              <a:t>Május 6, PTE Művészeti Kar kiállítóterme</a:t>
            </a:r>
          </a:p>
          <a:p>
            <a:pPr algn="ctr"/>
            <a:endParaRPr lang="hu-HU" sz="2000" dirty="0"/>
          </a:p>
          <a:p>
            <a:pPr algn="ctr"/>
            <a:r>
              <a:rPr lang="hu-HU" sz="2000" b="1" dirty="0"/>
              <a:t>A három alkotás, melyek nagy méretben megvalósulhatnak a </a:t>
            </a:r>
            <a:r>
              <a:rPr lang="hu-HU" sz="2000" b="1" dirty="0" err="1"/>
              <a:t>Nagyharsányi</a:t>
            </a:r>
            <a:r>
              <a:rPr lang="hu-HU" sz="2000" b="1" dirty="0"/>
              <a:t> Szoborparkban:</a:t>
            </a:r>
          </a:p>
          <a:p>
            <a:pPr algn="ctr"/>
            <a:r>
              <a:rPr lang="hu-HU" sz="2000" dirty="0" err="1"/>
              <a:t>Miklya</a:t>
            </a:r>
            <a:r>
              <a:rPr lang="hu-HU" sz="2000" dirty="0"/>
              <a:t> Gábor: SHIFT/Elmozdulás</a:t>
            </a:r>
          </a:p>
          <a:p>
            <a:pPr algn="ctr"/>
            <a:r>
              <a:rPr lang="hu-HU" sz="2000" dirty="0"/>
              <a:t>Hegedüs Éva: Nyugvópont</a:t>
            </a:r>
          </a:p>
          <a:p>
            <a:pPr algn="ctr"/>
            <a:r>
              <a:rPr lang="hu-HU" sz="2000" dirty="0"/>
              <a:t>Sárkány Balázs: Hosszúhajú állat IV - A jólfésült</a:t>
            </a:r>
          </a:p>
          <a:p>
            <a:pPr algn="ctr"/>
            <a:endParaRPr lang="hu-HU" sz="2000" dirty="0"/>
          </a:p>
          <a:p>
            <a:pPr algn="ctr"/>
            <a:r>
              <a:rPr lang="hu-HU" sz="2000" b="1" dirty="0"/>
              <a:t>A zsűri részéről elismerésben részesült szobortervek:</a:t>
            </a:r>
          </a:p>
          <a:p>
            <a:pPr algn="ctr"/>
            <a:r>
              <a:rPr lang="hu-HU" sz="2000" dirty="0"/>
              <a:t>Kuti László: Enigma II. - Újrakezdés</a:t>
            </a:r>
          </a:p>
          <a:p>
            <a:pPr algn="ctr"/>
            <a:r>
              <a:rPr lang="hu-HU" sz="2000" dirty="0" err="1"/>
              <a:t>Lieb</a:t>
            </a:r>
            <a:r>
              <a:rPr lang="hu-HU" sz="2000" dirty="0"/>
              <a:t> Roland: Motolla</a:t>
            </a:r>
          </a:p>
          <a:p>
            <a:pPr algn="ctr"/>
            <a:r>
              <a:rPr lang="hu-HU" sz="2000" dirty="0" err="1"/>
              <a:t>Márffy</a:t>
            </a:r>
            <a:r>
              <a:rPr lang="hu-HU" sz="2000" dirty="0"/>
              <a:t> Sebestyén: LG </a:t>
            </a:r>
            <a:r>
              <a:rPr lang="hu-HU" sz="2000" dirty="0" err="1"/>
              <a:t>oled</a:t>
            </a:r>
            <a:endParaRPr lang="hu-HU" sz="2000" dirty="0"/>
          </a:p>
          <a:p>
            <a:pPr algn="ctr"/>
            <a:r>
              <a:rPr lang="hu-HU" sz="2000" dirty="0"/>
              <a:t>Nyári Zsolt: </a:t>
            </a:r>
            <a:r>
              <a:rPr lang="hu-HU" sz="2000" dirty="0" err="1"/>
              <a:t>Anima</a:t>
            </a:r>
            <a:endParaRPr lang="hu-HU" sz="2000" dirty="0"/>
          </a:p>
          <a:p>
            <a:pPr algn="ctr"/>
            <a:endParaRPr lang="hu-HU" sz="2000" dirty="0"/>
          </a:p>
          <a:p>
            <a:pPr algn="ctr"/>
            <a:r>
              <a:rPr lang="hu-HU" sz="2000" b="1" dirty="0"/>
              <a:t>A Duna-Dráva Nemzeti Park Igazgatóság különdíját kapták:</a:t>
            </a:r>
          </a:p>
          <a:p>
            <a:pPr algn="ctr"/>
            <a:r>
              <a:rPr lang="hu-HU" sz="2000" dirty="0"/>
              <a:t>Kiss Dániel: Genezis</a:t>
            </a:r>
          </a:p>
          <a:p>
            <a:pPr algn="ctr"/>
            <a:r>
              <a:rPr lang="hu-HU" sz="2000" dirty="0"/>
              <a:t>Beretvás Csanád: Áramlás (Belső energiák)</a:t>
            </a:r>
          </a:p>
          <a:p>
            <a:pPr algn="ctr"/>
            <a:r>
              <a:rPr lang="hu-HU" sz="2000" dirty="0"/>
              <a:t>Szalay Péter: Planetáris folklór</a:t>
            </a:r>
          </a:p>
        </p:txBody>
      </p:sp>
    </p:spTree>
    <p:extLst>
      <p:ext uri="{BB962C8B-B14F-4D97-AF65-F5344CB8AC3E}">
        <p14:creationId xmlns:p14="http://schemas.microsoft.com/office/powerpoint/2010/main" val="79015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74FE7-6107-E22F-AE05-D9F468A82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00D36992-3A9C-02A7-E4F9-C3FEF0AD121D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99259D4-9913-081F-61A2-37055617A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PÁLYÁZAT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32C8C70-4352-7FB4-60B5-50F7BBA827E2}"/>
              </a:ext>
            </a:extLst>
          </p:cNvPr>
          <p:cNvSpPr txBox="1"/>
          <p:nvPr/>
        </p:nvSpPr>
        <p:spPr>
          <a:xfrm>
            <a:off x="0" y="959798"/>
            <a:ext cx="12192000" cy="914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rgbClr val="FF0000"/>
                </a:solidFill>
              </a:rPr>
              <a:t>Kiállítás a beérkezett művekből a nagyközönség számára</a:t>
            </a:r>
            <a:endParaRPr lang="hu-HU" sz="2000" dirty="0">
              <a:solidFill>
                <a:srgbClr val="FF0000"/>
              </a:solidFill>
            </a:endParaRPr>
          </a:p>
          <a:p>
            <a:pPr algn="ctr"/>
            <a:r>
              <a:rPr lang="hu-HU" sz="2000" dirty="0"/>
              <a:t>Május 6, PTE Művészeti Kar kiállítóterme (Pécs, Zsolnay Negyed)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endParaRPr lang="hu-HU" sz="2000" b="1" dirty="0"/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r>
              <a:rPr lang="hu-HU" dirty="0" err="1"/>
              <a:t>Miklya</a:t>
            </a:r>
            <a:r>
              <a:rPr lang="hu-HU" dirty="0"/>
              <a:t> Gábor: SHIFT/Elmozdulás · Hegedüs Éva: Nyugvópont · Sárkány Balázs: Hosszúhajú állat IV - A jólfésült</a:t>
            </a:r>
            <a:endParaRPr lang="hu-HU" sz="2000" dirty="0"/>
          </a:p>
          <a:p>
            <a:pPr algn="ctr"/>
            <a:endParaRPr lang="hu-HU" sz="2000" dirty="0"/>
          </a:p>
          <a:p>
            <a:pPr algn="ctr"/>
            <a:r>
              <a:rPr lang="hu-HU" sz="2000" b="1" dirty="0"/>
              <a:t>A zsűri részéről elismerésben részesült szobortervek:</a:t>
            </a:r>
          </a:p>
          <a:p>
            <a:pPr algn="ctr"/>
            <a:r>
              <a:rPr lang="hu-HU" sz="2000" dirty="0"/>
              <a:t>Kuti László: Enigma II. - Újrakezdés</a:t>
            </a:r>
          </a:p>
          <a:p>
            <a:pPr algn="ctr"/>
            <a:r>
              <a:rPr lang="hu-HU" sz="2000" dirty="0" err="1"/>
              <a:t>Lieb</a:t>
            </a:r>
            <a:r>
              <a:rPr lang="hu-HU" sz="2000" dirty="0"/>
              <a:t> Roland: Motolla</a:t>
            </a:r>
          </a:p>
          <a:p>
            <a:pPr algn="ctr"/>
            <a:r>
              <a:rPr lang="hu-HU" sz="2000" dirty="0" err="1"/>
              <a:t>Márffy</a:t>
            </a:r>
            <a:r>
              <a:rPr lang="hu-HU" sz="2000" dirty="0"/>
              <a:t> Sebestyén: LG </a:t>
            </a:r>
            <a:r>
              <a:rPr lang="hu-HU" sz="2000" dirty="0" err="1"/>
              <a:t>oled</a:t>
            </a:r>
            <a:endParaRPr lang="hu-HU" sz="2000" dirty="0"/>
          </a:p>
          <a:p>
            <a:pPr algn="ctr"/>
            <a:r>
              <a:rPr lang="hu-HU" sz="2000" dirty="0"/>
              <a:t>Nyári Zsolt: </a:t>
            </a:r>
            <a:r>
              <a:rPr lang="hu-HU" sz="2000" dirty="0" err="1"/>
              <a:t>Anima</a:t>
            </a:r>
            <a:endParaRPr lang="hu-HU" sz="2000" dirty="0"/>
          </a:p>
          <a:p>
            <a:pPr algn="ctr"/>
            <a:endParaRPr lang="hu-HU" sz="2000" dirty="0"/>
          </a:p>
          <a:p>
            <a:pPr algn="ctr"/>
            <a:r>
              <a:rPr lang="hu-HU" sz="2000" b="1" dirty="0"/>
              <a:t>A Duna-Dráva Nemzeti Park Igazgatóság különdíját kapták:</a:t>
            </a:r>
          </a:p>
          <a:p>
            <a:pPr algn="ctr"/>
            <a:r>
              <a:rPr lang="hu-HU" sz="2000" dirty="0"/>
              <a:t>Kiss Dániel: Genezis</a:t>
            </a:r>
          </a:p>
          <a:p>
            <a:pPr algn="ctr"/>
            <a:r>
              <a:rPr lang="hu-HU" sz="2000" dirty="0"/>
              <a:t>Beretvás Csanád: Áramlás (Belső energiák)</a:t>
            </a:r>
          </a:p>
          <a:p>
            <a:pPr algn="ctr"/>
            <a:r>
              <a:rPr lang="hu-HU" sz="2000" dirty="0"/>
              <a:t>Szalay Péter: Planetáris folklór</a:t>
            </a:r>
          </a:p>
        </p:txBody>
      </p:sp>
      <p:pic>
        <p:nvPicPr>
          <p:cNvPr id="3" name="Kép 2" descr="A képen fal, művészet, fedett pályás, bútoro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20F8536-DEF2-DCA4-8626-C8B616535C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995" y="2023978"/>
            <a:ext cx="2742860" cy="4094299"/>
          </a:xfrm>
          <a:prstGeom prst="rect">
            <a:avLst/>
          </a:prstGeom>
        </p:spPr>
      </p:pic>
      <p:pic>
        <p:nvPicPr>
          <p:cNvPr id="4" name="Kép 3" descr="A képen fal, fedett pályás, képkeret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BDC56BE-4082-8530-B93E-527F20242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570" y="2043926"/>
            <a:ext cx="2742860" cy="4094299"/>
          </a:xfrm>
          <a:prstGeom prst="rect">
            <a:avLst/>
          </a:prstGeom>
        </p:spPr>
      </p:pic>
      <p:pic>
        <p:nvPicPr>
          <p:cNvPr id="6" name="Kép 5" descr="A képen fal, fedett pályás, képkeret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8979832-7645-08B0-6BF4-C3E3DC8DB7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45" y="2023977"/>
            <a:ext cx="2742861" cy="40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0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D608B-D8E4-3642-2A04-C4E17902B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501002B2-4314-F411-6A96-7FEDF06D1A00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059DD73-9625-77CA-58AA-9B2AE1289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MEGNYITÓ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AC51776-7C03-BBD7-82BC-51FC3CA76BE1}"/>
              </a:ext>
            </a:extLst>
          </p:cNvPr>
          <p:cNvSpPr txBox="1"/>
          <p:nvPr/>
        </p:nvSpPr>
        <p:spPr>
          <a:xfrm>
            <a:off x="0" y="959798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Az esemény megnyitójára 2025. június 27-én pénteken került sor a </a:t>
            </a:r>
            <a:r>
              <a:rPr lang="hu-HU" sz="2000" dirty="0" err="1"/>
              <a:t>Nagyharsányi</a:t>
            </a:r>
            <a:r>
              <a:rPr lang="hu-HU" sz="2000" dirty="0"/>
              <a:t> Szoborparkban. </a:t>
            </a:r>
          </a:p>
          <a:p>
            <a:pPr algn="ctr"/>
            <a:r>
              <a:rPr lang="hu-HU" sz="2000" dirty="0"/>
              <a:t>Molinó kiállítás a fogadóépületben, sajtótájékoztató, bejárás, hivatalos megnyitó, a résztvevők bemutatkozása.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Péter Ágnes, N. Mészáros Júlia, Komor István szerepe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A szimpózium tematikája: három új alkotás elkészítése és három régi mű restaurálása</a:t>
            </a:r>
          </a:p>
        </p:txBody>
      </p:sp>
      <p:pic>
        <p:nvPicPr>
          <p:cNvPr id="4" name="Kép 3" descr="A képen kültéri, fű, ruházat, embere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C33EA36-C213-CD3D-580A-9E3BE13E7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1" b="10187"/>
          <a:stretch>
            <a:fillRect/>
          </a:stretch>
        </p:blipFill>
        <p:spPr>
          <a:xfrm>
            <a:off x="5148968" y="3085346"/>
            <a:ext cx="7043032" cy="3298200"/>
          </a:xfrm>
          <a:prstGeom prst="rect">
            <a:avLst/>
          </a:prstGeom>
        </p:spPr>
      </p:pic>
      <p:pic>
        <p:nvPicPr>
          <p:cNvPr id="6" name="Kép 5" descr="A képen személy, ruházat, fal, fedett pályá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A5EE7D3-002A-0471-EFE2-0D106351A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85346"/>
            <a:ext cx="4959701" cy="329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636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0299C-23D2-075C-A158-0BC2DB1D0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80A402F4-7B8F-1B92-1D0A-737B4959F1EB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5FC85E6-69CC-E439-724D-C9E1E17E0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MEGNYITÓ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B14658C-4F56-CD44-5235-DA95624880FC}"/>
              </a:ext>
            </a:extLst>
          </p:cNvPr>
          <p:cNvSpPr txBox="1"/>
          <p:nvPr/>
        </p:nvSpPr>
        <p:spPr>
          <a:xfrm>
            <a:off x="0" y="864911"/>
            <a:ext cx="12192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rgbClr val="FF0000"/>
                </a:solidFill>
              </a:rPr>
              <a:t>A szimpózium résztvevői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 err="1"/>
              <a:t>Miklya</a:t>
            </a:r>
            <a:r>
              <a:rPr lang="hu-HU" sz="2000" dirty="0"/>
              <a:t> Gábor szobrászművész, Hegedüs Éva szobrászművész, Sárkány Balázs szobrászművész</a:t>
            </a:r>
          </a:p>
          <a:p>
            <a:pPr algn="ctr"/>
            <a:r>
              <a:rPr lang="hu-HU" sz="2000" dirty="0"/>
              <a:t> </a:t>
            </a:r>
          </a:p>
          <a:p>
            <a:pPr algn="ctr"/>
            <a:r>
              <a:rPr lang="hu-HU" sz="2000" dirty="0"/>
              <a:t>Gettó József kőszobrász asszisztens, Illa Gyula és mestertársa kőszobrász asszisztensek</a:t>
            </a:r>
          </a:p>
          <a:p>
            <a:pPr algn="ctr"/>
            <a:r>
              <a:rPr lang="hu-HU" sz="2000" dirty="0"/>
              <a:t> </a:t>
            </a:r>
          </a:p>
          <a:p>
            <a:pPr algn="ctr"/>
            <a:r>
              <a:rPr lang="hu-HU" sz="2000" dirty="0"/>
              <a:t>Dr. </a:t>
            </a:r>
            <a:r>
              <a:rPr lang="hu-HU" sz="2000" dirty="0" err="1"/>
              <a:t>Káldi</a:t>
            </a:r>
            <a:r>
              <a:rPr lang="hu-HU" sz="2000" dirty="0"/>
              <a:t> Richárd kőszobrász restaurátor, MKE, tanár</a:t>
            </a:r>
          </a:p>
          <a:p>
            <a:pPr algn="ctr"/>
            <a:r>
              <a:rPr lang="hu-HU" sz="2000" dirty="0"/>
              <a:t>Dr. Kisapáti Ivett kőszobrász restaurátor, PTE, tanár</a:t>
            </a:r>
          </a:p>
          <a:p>
            <a:pPr algn="ctr"/>
            <a:r>
              <a:rPr lang="hu-HU" sz="2000" dirty="0"/>
              <a:t>Dr. </a:t>
            </a:r>
            <a:r>
              <a:rPr lang="hu-HU" sz="2000" dirty="0" err="1"/>
              <a:t>Szemerey</a:t>
            </a:r>
            <a:r>
              <a:rPr lang="hu-HU" sz="2000" dirty="0"/>
              <a:t>-Kiss Balázs kőszobrász-restaurátor, MKE adjunktus</a:t>
            </a:r>
          </a:p>
          <a:p>
            <a:pPr algn="ctr"/>
            <a:r>
              <a:rPr lang="hu-HU" sz="2000" dirty="0"/>
              <a:t> </a:t>
            </a:r>
          </a:p>
          <a:p>
            <a:pPr algn="ctr"/>
            <a:r>
              <a:rPr lang="hu-HU" sz="2000" dirty="0"/>
              <a:t>Barabás Boróka, MKE, kőszobrász restaurátor szakos hallgató</a:t>
            </a:r>
          </a:p>
          <a:p>
            <a:pPr algn="ctr"/>
            <a:r>
              <a:rPr lang="hu-HU" sz="2000" dirty="0" err="1"/>
              <a:t>Csaszny</a:t>
            </a:r>
            <a:r>
              <a:rPr lang="hu-HU" sz="2000" dirty="0"/>
              <a:t> Virág Anna, MKE, kőszobrász restaurátor szakos hallgató</a:t>
            </a:r>
          </a:p>
          <a:p>
            <a:pPr algn="ctr"/>
            <a:r>
              <a:rPr lang="hu-HU" sz="2000" dirty="0"/>
              <a:t>Korom Norina, MKE, kőszobrász restaurátor szakos hallgató</a:t>
            </a:r>
          </a:p>
          <a:p>
            <a:pPr algn="ctr"/>
            <a:r>
              <a:rPr lang="hu-HU" sz="2000" dirty="0"/>
              <a:t>Magyar Zsófia, MKE, kőszobrász restaurátor szakos hallgató</a:t>
            </a:r>
          </a:p>
          <a:p>
            <a:pPr algn="ctr"/>
            <a:r>
              <a:rPr lang="hu-HU" sz="2000" dirty="0"/>
              <a:t>Gyöngyi Domonkos, PTE, kőszobrász restaurátor szakos hallgató</a:t>
            </a:r>
          </a:p>
          <a:p>
            <a:pPr algn="ctr"/>
            <a:r>
              <a:rPr lang="hu-HU" sz="2000" dirty="0" err="1"/>
              <a:t>Mátis</a:t>
            </a:r>
            <a:r>
              <a:rPr lang="hu-HU" sz="2000" dirty="0"/>
              <a:t> Luca, PTE, kőszobrász restaurátor szakos hallgató</a:t>
            </a:r>
          </a:p>
          <a:p>
            <a:pPr algn="ctr"/>
            <a:r>
              <a:rPr lang="hu-HU" sz="2000" dirty="0"/>
              <a:t>Radics Eszter, PTE, kőszobrász restaurátor szakos hallgató</a:t>
            </a:r>
          </a:p>
          <a:p>
            <a:pPr algn="ctr"/>
            <a:r>
              <a:rPr lang="hu-HU" sz="2000" dirty="0"/>
              <a:t>Szűcs Zsófia, PTE, kőszobrász restaurátor szakos hallgató</a:t>
            </a:r>
          </a:p>
        </p:txBody>
      </p:sp>
    </p:spTree>
    <p:extLst>
      <p:ext uri="{BB962C8B-B14F-4D97-AF65-F5344CB8AC3E}">
        <p14:creationId xmlns:p14="http://schemas.microsoft.com/office/powerpoint/2010/main" val="624078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0547C-62B5-1998-01E5-C2EEE140A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F558D9C5-7A0D-50EC-30AF-615496418D95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B5E96E6-60C5-58D3-3CD6-BCF3D854BB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KONFERENCIA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DDE5796D-390E-1D17-262D-CB681CFF84E9}"/>
              </a:ext>
            </a:extLst>
          </p:cNvPr>
          <p:cNvSpPr txBox="1"/>
          <p:nvPr/>
        </p:nvSpPr>
        <p:spPr>
          <a:xfrm>
            <a:off x="0" y="9597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2025. június 28-án szombaton egész napos szobrász-restaurátor konferencia került megrendezésre Villányban</a:t>
            </a:r>
          </a:p>
          <a:p>
            <a:pPr algn="ctr"/>
            <a:endParaRPr lang="hu-HU" sz="2000" dirty="0"/>
          </a:p>
        </p:txBody>
      </p:sp>
      <p:pic>
        <p:nvPicPr>
          <p:cNvPr id="4" name="Kép 3" descr="A képen ruházat, fedett pályás, szék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E72AD4B-D5FC-199C-CD7C-26245D5DA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21" y="1531188"/>
            <a:ext cx="6757358" cy="506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11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EBB76-F099-C568-D9D1-455986D7E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D7538E66-EE69-C845-25AE-64A78D80226E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F2C6E44-AD55-C367-2C0D-B6347055F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ÚJ SZOBROK KÉSZÜLŐFÉLBEN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4868A55-18BF-7391-D596-8182A5EE169C}"/>
              </a:ext>
            </a:extLst>
          </p:cNvPr>
          <p:cNvSpPr txBox="1"/>
          <p:nvPr/>
        </p:nvSpPr>
        <p:spPr>
          <a:xfrm>
            <a:off x="0" y="959798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Megérkeztek a kövek Bulgáriából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4" name="Kép 3" descr="A képen ruházat, ég, kültéri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AD27E42-FA02-4660-2258-8CDBA4C11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461" y="1467629"/>
            <a:ext cx="6579078" cy="493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48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E0930-8D5C-E6C6-6FC7-AAFA177EC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C4C9F964-184E-DBEF-47E8-6FA55BF801B8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08379C7-739C-01DB-F837-7269603BA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ÚJ SZOBROK KÉSZÜLŐFÉLBEN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BF32526-540E-A4B2-34DD-CFF2B1633064}"/>
              </a:ext>
            </a:extLst>
          </p:cNvPr>
          <p:cNvSpPr txBox="1"/>
          <p:nvPr/>
        </p:nvSpPr>
        <p:spPr>
          <a:xfrm>
            <a:off x="0" y="959798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Képek az alkotó munkáról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6" name="Kép 5" descr="A képen kültéri, ég, fa, moto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4EEB22A-8AFE-722C-4D8F-693ADD841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8" t="1256" r="5220" b="527"/>
          <a:stretch>
            <a:fillRect/>
          </a:stretch>
        </p:blipFill>
        <p:spPr>
          <a:xfrm>
            <a:off x="223024" y="1975461"/>
            <a:ext cx="3589679" cy="3458332"/>
          </a:xfrm>
          <a:prstGeom prst="rect">
            <a:avLst/>
          </a:prstGeom>
        </p:spPr>
      </p:pic>
      <p:pic>
        <p:nvPicPr>
          <p:cNvPr id="9" name="Kép 8" descr="A képen kültéri, fa, személy, ruház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9B3AF33-628A-4578-BC24-1A2A70E9F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4" r="14408"/>
          <a:stretch>
            <a:fillRect/>
          </a:stretch>
        </p:blipFill>
        <p:spPr>
          <a:xfrm>
            <a:off x="4283927" y="1968093"/>
            <a:ext cx="3624145" cy="3458332"/>
          </a:xfrm>
          <a:prstGeom prst="rect">
            <a:avLst/>
          </a:prstGeom>
        </p:spPr>
      </p:pic>
      <p:pic>
        <p:nvPicPr>
          <p:cNvPr id="11" name="Kép 10" descr="A képen kültéri, ruházat, személy, sí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C82DB33-3791-D151-0973-455160C6E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" t="244" r="27332" b="-244"/>
          <a:stretch>
            <a:fillRect/>
          </a:stretch>
        </p:blipFill>
        <p:spPr>
          <a:xfrm>
            <a:off x="8379296" y="1975461"/>
            <a:ext cx="3525644" cy="345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86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95249-5C9E-7CE5-AFC7-F473EACCB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3799CDA0-B451-39AC-49B2-090E126E20E3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DD616BC-0B86-C130-3350-615FB8124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SZOBORRESTAURÁLÁS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8CE0DCC-3E55-47B8-C5B2-DD62893ED432}"/>
              </a:ext>
            </a:extLst>
          </p:cNvPr>
          <p:cNvSpPr txBox="1"/>
          <p:nvPr/>
        </p:nvSpPr>
        <p:spPr>
          <a:xfrm>
            <a:off x="0" y="959798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Szoborrestaurálás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4" name="Kép 3" descr="A képen kültéri, ruházat, személy, talaj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DF83BD6-2239-C66C-BD4F-9EEC6DDD38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08" y="1665109"/>
            <a:ext cx="5746919" cy="4315801"/>
          </a:xfrm>
          <a:prstGeom prst="rect">
            <a:avLst/>
          </a:prstGeom>
        </p:spPr>
      </p:pic>
      <p:pic>
        <p:nvPicPr>
          <p:cNvPr id="6" name="Kép 5" descr="A képen ruházat, kültéri, személy, embe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DF198CC-75C8-7309-F13E-A79D472A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2"/>
          <a:stretch>
            <a:fillRect/>
          </a:stretch>
        </p:blipFill>
        <p:spPr>
          <a:xfrm>
            <a:off x="6349042" y="1665109"/>
            <a:ext cx="5489693" cy="431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26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A8606-6333-795E-D42B-7B5F93D8B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38DA016E-E672-5486-8DB4-6CA1A9D0A752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54EEA55-35FB-6432-0AA5-37B31D2D8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ÖRDÖGKATLAN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9AF21A4-A3F9-1859-42C6-73833D7C0F85}"/>
              </a:ext>
            </a:extLst>
          </p:cNvPr>
          <p:cNvSpPr txBox="1"/>
          <p:nvPr/>
        </p:nvSpPr>
        <p:spPr>
          <a:xfrm>
            <a:off x="0" y="959798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Tisztelet a Szoborpark létrehozóinak – beszélgetés 2025. július 31-én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6" name="Kép 5" descr="A képen ruházat, személy, helyszín, embere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59CEB51-FF56-E8BD-F2B6-F29FDB04F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659237"/>
            <a:ext cx="76200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55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4DAAF-FFE3-B545-A6E1-C3F22CFF4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4D237625-AB8B-5398-921F-EEB208F12520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1457CF9-0693-B689-7738-87353DA189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EREDMÉNYEK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353E844-F2A2-A127-2421-502AF2266DFB}"/>
              </a:ext>
            </a:extLst>
          </p:cNvPr>
          <p:cNvSpPr txBox="1"/>
          <p:nvPr/>
        </p:nvSpPr>
        <p:spPr>
          <a:xfrm>
            <a:off x="0" y="9597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Új szobrok</a:t>
            </a:r>
          </a:p>
          <a:p>
            <a:pPr algn="ctr"/>
            <a:endParaRPr lang="hu-HU" sz="2000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79505AD-A8FD-340C-BCDF-223FD31DD460}"/>
              </a:ext>
            </a:extLst>
          </p:cNvPr>
          <p:cNvSpPr txBox="1"/>
          <p:nvPr/>
        </p:nvSpPr>
        <p:spPr>
          <a:xfrm>
            <a:off x="0" y="5666410"/>
            <a:ext cx="12192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/>
              <a:t>Miklya</a:t>
            </a:r>
            <a:r>
              <a:rPr lang="hu-HU" dirty="0"/>
              <a:t> Gábor: SHIFT/Elmozdulás                  Hegedüs Éva: Nyugvópont           Sárkány Balázs: Hosszúhajú állat IV - A jólfésült</a:t>
            </a:r>
          </a:p>
          <a:p>
            <a:pPr algn="ctr"/>
            <a:endParaRPr lang="hu-HU" sz="2000" dirty="0"/>
          </a:p>
        </p:txBody>
      </p:sp>
      <p:pic>
        <p:nvPicPr>
          <p:cNvPr id="16" name="Kép 15" descr="A képen kültéri, emlékmű, ég, szobo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B26283E-44B1-A9B8-B531-CFCEE8FFD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88" y="1491813"/>
            <a:ext cx="2576459" cy="3874374"/>
          </a:xfrm>
          <a:prstGeom prst="rect">
            <a:avLst/>
          </a:prstGeom>
        </p:spPr>
      </p:pic>
      <p:pic>
        <p:nvPicPr>
          <p:cNvPr id="18" name="Kép 17" descr="A képen kültéri, ég, talaj, növ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34C7DA3-0B27-5869-F28A-284A39B4B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182" y="1467630"/>
            <a:ext cx="5139636" cy="3417858"/>
          </a:xfrm>
          <a:prstGeom prst="rect">
            <a:avLst/>
          </a:prstGeom>
        </p:spPr>
      </p:pic>
      <p:pic>
        <p:nvPicPr>
          <p:cNvPr id="20" name="Kép 19" descr="A képen kültéri, szobor, fa, f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EB0DEE3-DC8A-F983-4B5F-17A7EBAF1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53" y="1313741"/>
            <a:ext cx="2710958" cy="407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51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AE29-2021-1709-EEB3-1EE87B921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27BE9028-908E-D6FC-B334-2F5DE59CC81F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33D4103-9681-5054-5F62-4C304A87AA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EREDMÉNYEK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3E77EF1-3560-580F-F70A-A2461BFFABE6}"/>
              </a:ext>
            </a:extLst>
          </p:cNvPr>
          <p:cNvSpPr txBox="1"/>
          <p:nvPr/>
        </p:nvSpPr>
        <p:spPr>
          <a:xfrm>
            <a:off x="0" y="959798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Szoborrestaurálás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FF5B7A7-2B61-90E2-0277-215B6F53F0C5}"/>
              </a:ext>
            </a:extLst>
          </p:cNvPr>
          <p:cNvSpPr txBox="1"/>
          <p:nvPr/>
        </p:nvSpPr>
        <p:spPr>
          <a:xfrm>
            <a:off x="0" y="5390370"/>
            <a:ext cx="12192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/>
              <a:t>Rétfalvi</a:t>
            </a:r>
            <a:r>
              <a:rPr lang="hu-HU" dirty="0"/>
              <a:t> Sándor „Gyökerek” (1980-81) · </a:t>
            </a:r>
            <a:r>
              <a:rPr lang="hu-HU" dirty="0" err="1"/>
              <a:t>Rétfalvi</a:t>
            </a:r>
            <a:r>
              <a:rPr lang="hu-HU" dirty="0"/>
              <a:t> Sándor „Kővirág” (1969-70) · </a:t>
            </a:r>
            <a:r>
              <a:rPr lang="hu-HU" dirty="0" err="1"/>
              <a:t>Irena</a:t>
            </a:r>
            <a:r>
              <a:rPr lang="hu-HU" dirty="0"/>
              <a:t> Molin-</a:t>
            </a:r>
            <a:r>
              <a:rPr lang="hu-HU" dirty="0" err="1"/>
              <a:t>Sowa</a:t>
            </a:r>
            <a:r>
              <a:rPr lang="hu-HU" dirty="0"/>
              <a:t> „Villányi táj” (1970-71)</a:t>
            </a:r>
          </a:p>
          <a:p>
            <a:pPr algn="ctr"/>
            <a:endParaRPr lang="hu-HU" sz="2000" dirty="0"/>
          </a:p>
        </p:txBody>
      </p:sp>
      <p:pic>
        <p:nvPicPr>
          <p:cNvPr id="8" name="Kép 7" descr="A képen kültéri, növény, fű, é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453B9E7-B32C-18D1-C53D-1F1061E90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999" y="1467629"/>
            <a:ext cx="4742002" cy="3147504"/>
          </a:xfrm>
          <a:prstGeom prst="rect">
            <a:avLst/>
          </a:prstGeom>
        </p:spPr>
      </p:pic>
      <p:pic>
        <p:nvPicPr>
          <p:cNvPr id="10" name="Kép 9" descr="A képen kültéri, ég, növény, f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77495F6-D36B-2145-58B7-7BE98457C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722" y="1479436"/>
            <a:ext cx="2410555" cy="3631721"/>
          </a:xfrm>
          <a:prstGeom prst="rect">
            <a:avLst/>
          </a:prstGeom>
        </p:spPr>
      </p:pic>
      <p:pic>
        <p:nvPicPr>
          <p:cNvPr id="12" name="Kép 11" descr="A képen kültéri, felhő, ég, talaj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3666608-4CA5-216E-9E78-8C3E0BA04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7629"/>
            <a:ext cx="4742001" cy="314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37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6179B-7BC6-3600-954F-631A304CF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97A21C5C-EA9D-D0E4-58CC-AD76865DB459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3D216C2-3E43-6A77-92A0-C7BE57760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SZIMPÓZIUM 2025 – ZÁRÓRENDEZVÉNY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93E0E64-F0AF-A3CE-DEA1-CDA8A1D4199F}"/>
              </a:ext>
            </a:extLst>
          </p:cNvPr>
          <p:cNvSpPr txBox="1"/>
          <p:nvPr/>
        </p:nvSpPr>
        <p:spPr>
          <a:xfrm>
            <a:off x="0" y="959798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Zárórendezvény</a:t>
            </a:r>
          </a:p>
          <a:p>
            <a:pPr algn="ctr"/>
            <a:r>
              <a:rPr lang="hu-HU" sz="2000" dirty="0"/>
              <a:t>augusztus 15-én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9" name="Kép 8" descr="A képen kültéri, ruházat, fa, embe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9BD6074-641E-C6E1-E438-3B75D6ABC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08" y="4236310"/>
            <a:ext cx="3942391" cy="2621690"/>
          </a:xfrm>
          <a:prstGeom prst="rect">
            <a:avLst/>
          </a:prstGeom>
        </p:spPr>
      </p:pic>
      <p:pic>
        <p:nvPicPr>
          <p:cNvPr id="11" name="Kép 10" descr="A képen ruházat, személy, ember, kültéri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A88A981-399F-0CA0-5DEE-3403E048D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43" y="1425262"/>
            <a:ext cx="4078659" cy="2712307"/>
          </a:xfrm>
          <a:prstGeom prst="rect">
            <a:avLst/>
          </a:prstGeom>
        </p:spPr>
      </p:pic>
      <p:pic>
        <p:nvPicPr>
          <p:cNvPr id="13" name="Kép 12" descr="A képen személy, ruházat, Strandkalap, Emberi arc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8577E16-CC05-2830-7B52-B38462153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98" y="1467628"/>
            <a:ext cx="4065917" cy="2712307"/>
          </a:xfrm>
          <a:prstGeom prst="rect">
            <a:avLst/>
          </a:prstGeom>
        </p:spPr>
      </p:pic>
      <p:pic>
        <p:nvPicPr>
          <p:cNvPr id="15" name="Kép 14" descr="A képen ruházat, kültéri, személy, lábbeli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88B225F-B099-D3E9-BA98-42CB6E31B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609" y="4236310"/>
            <a:ext cx="3942391" cy="262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43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64BE4-2476-AB03-8589-B869F5AB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964355DD-5E55-B0A9-D2A1-EE23DD5E962F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4998BC0-107F-922D-F5A9-DD9DFD94C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JELEN ÉS JÖVŐ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25B5BEE-97D7-B398-E684-DF872D93E619}"/>
              </a:ext>
            </a:extLst>
          </p:cNvPr>
          <p:cNvSpPr txBox="1"/>
          <p:nvPr/>
        </p:nvSpPr>
        <p:spPr>
          <a:xfrm>
            <a:off x="0" y="959798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Szobrok állagmegóvása, javítása; szobrok áthelyezése a </a:t>
            </a:r>
            <a:r>
              <a:rPr lang="hu-HU" sz="2000" dirty="0" err="1"/>
              <a:t>Gyimóthy</a:t>
            </a:r>
            <a:r>
              <a:rPr lang="hu-HU" sz="2000" dirty="0"/>
              <a:t>-villa udvarából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</p:txBody>
      </p:sp>
      <p:pic>
        <p:nvPicPr>
          <p:cNvPr id="4" name="Kép 3" descr="A képen kültéri, fű, fa, Szárazföldi járm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2844181-6DF7-5A46-29C8-8E09F2217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96" y="1467629"/>
            <a:ext cx="5368717" cy="3570197"/>
          </a:xfrm>
          <a:prstGeom prst="rect">
            <a:avLst/>
          </a:prstGeom>
        </p:spPr>
      </p:pic>
      <p:pic>
        <p:nvPicPr>
          <p:cNvPr id="9" name="Kép 8" descr="A képen kültéri, szobor, kert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271112F-D1C9-FD62-A5A3-B1407B0AF2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311" y="1467629"/>
            <a:ext cx="3809164" cy="507982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E5016259-999F-4B8C-BB9D-BAB042145027}"/>
              </a:ext>
            </a:extLst>
          </p:cNvPr>
          <p:cNvSpPr txBox="1"/>
          <p:nvPr/>
        </p:nvSpPr>
        <p:spPr>
          <a:xfrm>
            <a:off x="2182483" y="5675875"/>
            <a:ext cx="5460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/>
              <a:t>Pintér-kert, Pécs:</a:t>
            </a:r>
            <a:br>
              <a:rPr lang="hu-HU" dirty="0"/>
            </a:br>
            <a:r>
              <a:rPr lang="hu-HU" dirty="0"/>
              <a:t>15 szobor kihelyezve a </a:t>
            </a:r>
            <a:r>
              <a:rPr lang="hu-HU" dirty="0" err="1"/>
              <a:t>Nagyharsányi</a:t>
            </a:r>
            <a:r>
              <a:rPr lang="hu-HU" dirty="0"/>
              <a:t> Szoborparkból,</a:t>
            </a:r>
            <a:br>
              <a:rPr lang="hu-HU" dirty="0"/>
            </a:br>
            <a:r>
              <a:rPr lang="hu-HU" dirty="0"/>
              <a:t>ezek is megújultak</a:t>
            </a:r>
          </a:p>
        </p:txBody>
      </p:sp>
    </p:spTree>
    <p:extLst>
      <p:ext uri="{BB962C8B-B14F-4D97-AF65-F5344CB8AC3E}">
        <p14:creationId xmlns:p14="http://schemas.microsoft.com/office/powerpoint/2010/main" val="1148360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9FC24-2B5F-F0F3-A294-CF0EAB122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886DD9FE-9A72-B141-8D28-49C6E2AE1BD9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61F3DCF-0730-A58A-EFF6-24A1375BA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JELEN ÉS JÖVŐ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BA1BC05-F426-52EC-DF44-4D067C3A3B03}"/>
              </a:ext>
            </a:extLst>
          </p:cNvPr>
          <p:cNvSpPr txBox="1"/>
          <p:nvPr/>
        </p:nvSpPr>
        <p:spPr>
          <a:xfrm>
            <a:off x="0" y="9597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Régebben kifaragott szobrok felállítása</a:t>
            </a:r>
          </a:p>
          <a:p>
            <a:pPr algn="ctr"/>
            <a:endParaRPr lang="hu-HU" sz="2000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09D4B354-A11B-25F8-5AFC-7A01D029581F}"/>
              </a:ext>
            </a:extLst>
          </p:cNvPr>
          <p:cNvSpPr txBox="1"/>
          <p:nvPr/>
        </p:nvSpPr>
        <p:spPr>
          <a:xfrm>
            <a:off x="2630649" y="5593890"/>
            <a:ext cx="2570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Gaál Tamás: Kapu</a:t>
            </a:r>
          </a:p>
        </p:txBody>
      </p:sp>
      <p:pic>
        <p:nvPicPr>
          <p:cNvPr id="6" name="Kép 5" descr="A képen kültéri, fű, ég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3A3193B2-0CDB-7036-D91D-B4F19E438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20" b="18981"/>
          <a:stretch>
            <a:fillRect/>
          </a:stretch>
        </p:blipFill>
        <p:spPr>
          <a:xfrm>
            <a:off x="1045233" y="1667682"/>
            <a:ext cx="5741505" cy="3847381"/>
          </a:xfrm>
          <a:prstGeom prst="rect">
            <a:avLst/>
          </a:prstGeom>
        </p:spPr>
      </p:pic>
      <p:pic>
        <p:nvPicPr>
          <p:cNvPr id="4" name="Kép 3" descr="A képen kültéri, fa, ég, szobo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EE13058-9A94-61C0-3A77-2F003B69BD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300" y="1667681"/>
            <a:ext cx="3847381" cy="3847381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970D05B9-D521-513B-2938-2E3E52A52727}"/>
              </a:ext>
            </a:extLst>
          </p:cNvPr>
          <p:cNvSpPr txBox="1"/>
          <p:nvPr/>
        </p:nvSpPr>
        <p:spPr>
          <a:xfrm>
            <a:off x="7558175" y="5593890"/>
            <a:ext cx="307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Mohácsi András: Felhőék</a:t>
            </a:r>
          </a:p>
        </p:txBody>
      </p:sp>
    </p:spTree>
    <p:extLst>
      <p:ext uri="{BB962C8B-B14F-4D97-AF65-F5344CB8AC3E}">
        <p14:creationId xmlns:p14="http://schemas.microsoft.com/office/powerpoint/2010/main" val="2848810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03F72-5248-87C1-A4D1-F0BB5C1D7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C308CD64-7FDF-CFC9-20A3-206F0F37173B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1FC6FF7-1C1C-AE22-807C-ADCC0F6F6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JELEN ÉS JÖVŐ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0BCAFF5-3492-E23D-AF90-158F273D324F}"/>
              </a:ext>
            </a:extLst>
          </p:cNvPr>
          <p:cNvSpPr txBox="1"/>
          <p:nvPr/>
        </p:nvSpPr>
        <p:spPr>
          <a:xfrm>
            <a:off x="0" y="1925956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A 2025. évi eredmények összegzése</a:t>
            </a:r>
            <a:br>
              <a:rPr lang="hu-HU" sz="2000" dirty="0"/>
            </a:br>
            <a:endParaRPr lang="hu-HU" sz="2000" dirty="0"/>
          </a:p>
          <a:p>
            <a:pPr algn="ctr"/>
            <a:r>
              <a:rPr lang="hu-HU" sz="2000" dirty="0"/>
              <a:t>Kisfilm sorozat a Szoborpark YouTube csatornáján (youtube.com/@szoborpark)</a:t>
            </a:r>
          </a:p>
          <a:p>
            <a:pPr algn="ctr"/>
            <a:r>
              <a:rPr lang="hu-HU" sz="2000" dirty="0"/>
              <a:t>cikkek megjelentetése</a:t>
            </a:r>
          </a:p>
          <a:p>
            <a:pPr algn="ctr"/>
            <a:endParaRPr lang="hu-HU" sz="2000" dirty="0"/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Információs kioszk a fogadóépületben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Molinók a régmúlt </a:t>
            </a:r>
            <a:r>
              <a:rPr lang="hu-HU" sz="2000" dirty="0" err="1"/>
              <a:t>szimpóziumjairól</a:t>
            </a:r>
            <a:r>
              <a:rPr lang="hu-HU" sz="2000" dirty="0"/>
              <a:t> az egykori faragószín területén</a:t>
            </a:r>
          </a:p>
          <a:p>
            <a:pPr algn="ctr"/>
            <a:endParaRPr lang="hu-HU" sz="2000" dirty="0"/>
          </a:p>
          <a:p>
            <a:pPr algn="ctr"/>
            <a:r>
              <a:rPr lang="hu-HU" sz="2000" dirty="0"/>
              <a:t>Kiadványok a szoborparkról</a:t>
            </a:r>
          </a:p>
          <a:p>
            <a:pPr algn="ctr"/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870820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2C203-DE31-58F6-E67A-A74CCBF77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62EEA5C6-A3F9-86BA-E04C-5FCB019734C2}"/>
              </a:ext>
            </a:extLst>
          </p:cNvPr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EA55961-3B95-75F0-068A-B7A191479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100" b="1" dirty="0"/>
              <a:t> </a:t>
            </a:r>
            <a:r>
              <a:rPr lang="hu-HU" sz="3200" b="1" dirty="0"/>
              <a:t>JELEN ÉS JÖVŐ</a:t>
            </a:r>
            <a:endParaRPr lang="hu-HU" sz="3200" b="1" dirty="0">
              <a:solidFill>
                <a:srgbClr val="FF0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55359C6-5AC2-DEA9-D30D-E9CF3090E430}"/>
              </a:ext>
            </a:extLst>
          </p:cNvPr>
          <p:cNvSpPr txBox="1"/>
          <p:nvPr/>
        </p:nvSpPr>
        <p:spPr>
          <a:xfrm>
            <a:off x="0" y="95979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Fogadópont kialakítása</a:t>
            </a:r>
          </a:p>
        </p:txBody>
      </p:sp>
      <p:pic>
        <p:nvPicPr>
          <p:cNvPr id="4" name="Kép 3" descr="A képen ég, fa, kültéri, növ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2D1C46C-0B22-BA3B-D067-6EF5A8623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49" y="1863306"/>
            <a:ext cx="8554902" cy="480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73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03504"/>
          </a:xfrm>
        </p:spPr>
        <p:txBody>
          <a:bodyPr>
            <a:normAutofit/>
          </a:bodyPr>
          <a:lstStyle/>
          <a:p>
            <a:r>
              <a:rPr lang="hu-HU" sz="3200" b="1" dirty="0"/>
              <a:t>TURIZMUS, ÉRTÉKŐRZÉS, BEMUTATÁS</a:t>
            </a:r>
            <a:endParaRPr lang="hu-HU" sz="3100" b="1" dirty="0">
              <a:solidFill>
                <a:srgbClr val="FF00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60727" y="795675"/>
            <a:ext cx="111405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Archívum</a:t>
            </a:r>
          </a:p>
          <a:p>
            <a:endParaRPr lang="hu-HU" dirty="0">
              <a:solidFill>
                <a:srgbClr val="FF0000"/>
              </a:solidFill>
            </a:endParaRPr>
          </a:p>
          <a:p>
            <a:r>
              <a:rPr lang="hu-HU" dirty="0"/>
              <a:t>Művek nyilvántartása, dokumentumtár</a:t>
            </a:r>
            <a:br>
              <a:rPr lang="hu-HU" dirty="0"/>
            </a:br>
            <a:r>
              <a:rPr lang="hu-HU" dirty="0"/>
              <a:t>(minden digitalizálva, kutatható formában), </a:t>
            </a:r>
            <a:br>
              <a:rPr lang="hu-HU" dirty="0"/>
            </a:br>
            <a:r>
              <a:rPr lang="hu-HU" dirty="0"/>
              <a:t>Interaktív térkép</a:t>
            </a:r>
          </a:p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09" y="2650921"/>
            <a:ext cx="5867386" cy="4207079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150" y="805344"/>
            <a:ext cx="5430532" cy="585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08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493373"/>
            <a:ext cx="12192003" cy="8106383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1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1" y="0"/>
            <a:ext cx="12192001" cy="603504"/>
          </a:xfrm>
        </p:spPr>
        <p:txBody>
          <a:bodyPr>
            <a:normAutofit/>
          </a:bodyPr>
          <a:lstStyle/>
          <a:p>
            <a:r>
              <a:rPr lang="hu-HU" sz="3200" b="1" dirty="0"/>
              <a:t>TURIZMUS, ÉRTÉKŐRZÉS, BEMUTATÁS</a:t>
            </a:r>
            <a:endParaRPr lang="hu-HU" sz="3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16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0" y="0"/>
            <a:ext cx="12192000" cy="60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0"/>
            <a:ext cx="8823960" cy="603504"/>
          </a:xfrm>
        </p:spPr>
        <p:txBody>
          <a:bodyPr>
            <a:normAutofit/>
          </a:bodyPr>
          <a:lstStyle/>
          <a:p>
            <a:pPr algn="l"/>
            <a:r>
              <a:rPr lang="hu-HU" sz="3200" b="1" dirty="0"/>
              <a:t> </a:t>
            </a:r>
            <a:endParaRPr lang="hu-HU" sz="3100" b="1" dirty="0">
              <a:solidFill>
                <a:srgbClr val="FF00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524000" y="271690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/>
              <a:t>Köszönöm a figyelmet!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78725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3076</TotalTime>
  <Words>950</Words>
  <Application>Microsoft Office PowerPoint</Application>
  <PresentationFormat>Szélesvásznú</PresentationFormat>
  <Paragraphs>184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Office-téma</vt:lpstr>
      <vt:lpstr>Villány/Nagyharsány az 59 éves szoborpark megújulása és a szobrász-restaurátor Symposion programja 2025-ben és jövője</vt:lpstr>
      <vt:lpstr>A SZOBORPARK</vt:lpstr>
      <vt:lpstr> SZIMPÓZIUM 2025 – ELŐKÉSZÜLETEK</vt:lpstr>
      <vt:lpstr> SZIMPÓZIUM 2025 – PÁLYÁZAT</vt:lpstr>
      <vt:lpstr> SZIMPÓZIUM 2025 – PÁLYÁZAT</vt:lpstr>
      <vt:lpstr> SZIMPÓZIUM 2025 – PÁLYÁZAT</vt:lpstr>
      <vt:lpstr> SZIMPÓZIUM 2025 – PÁLYÁZAT</vt:lpstr>
      <vt:lpstr> SZIMPÓZIUM 2025 – PÁLYÁZAT</vt:lpstr>
      <vt:lpstr> SZIMPÓZIUM 2025 – PÁLYÁZAT</vt:lpstr>
      <vt:lpstr> SZIMPÓZIUM 2025 – MEGNYITÓ</vt:lpstr>
      <vt:lpstr> SZIMPÓZIUM 2025 – MEGNYITÓ</vt:lpstr>
      <vt:lpstr> SZIMPÓZIUM 2025 – KONFERENCIA</vt:lpstr>
      <vt:lpstr> SZIMPÓZIUM 2025 – ÚJ SZOBROK KÉSZÜLŐFÉLBEN</vt:lpstr>
      <vt:lpstr> SZIMPÓZIUM 2025 – ÚJ SZOBROK KÉSZÜLŐFÉLBEN</vt:lpstr>
      <vt:lpstr> SZIMPÓZIUM 2025 – SZOBORRESTAURÁLÁS</vt:lpstr>
      <vt:lpstr> SZIMPÓZIUM 2025 – ÖRDÖGKATLAN</vt:lpstr>
      <vt:lpstr> SZIMPÓZIUM 2025 – EREDMÉNYEK</vt:lpstr>
      <vt:lpstr> SZIMPÓZIUM 2025 – EREDMÉNYEK</vt:lpstr>
      <vt:lpstr> SZIMPÓZIUM 2025 – ZÁRÓRENDEZVÉNY</vt:lpstr>
      <vt:lpstr> JELEN ÉS JÖVŐ</vt:lpstr>
      <vt:lpstr> JELEN ÉS JÖVŐ</vt:lpstr>
      <vt:lpstr> JELEN ÉS JÖVŐ</vt:lpstr>
      <vt:lpstr> JELEN ÉS JÖVŐ</vt:lpstr>
      <vt:lpstr>TURIZMUS, ÉRTÉKŐRZÉS, BEMUTATÁS</vt:lpstr>
      <vt:lpstr>TURIZMUS, ÉRTÉKŐRZÉS, BEMUTATÁS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Nonfiguratív</dc:title>
  <dc:creator>Home</dc:creator>
  <cp:lastModifiedBy>Komlós Attila</cp:lastModifiedBy>
  <cp:revision>556</cp:revision>
  <dcterms:created xsi:type="dcterms:W3CDTF">2017-09-30T08:40:04Z</dcterms:created>
  <dcterms:modified xsi:type="dcterms:W3CDTF">2026-02-10T08:20:57Z</dcterms:modified>
</cp:coreProperties>
</file>