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73" r:id="rId4"/>
    <p:sldId id="257" r:id="rId5"/>
    <p:sldId id="258" r:id="rId6"/>
    <p:sldId id="264" r:id="rId7"/>
    <p:sldId id="259" r:id="rId8"/>
    <p:sldId id="275" r:id="rId9"/>
    <p:sldId id="276" r:id="rId10"/>
    <p:sldId id="261" r:id="rId11"/>
    <p:sldId id="265" r:id="rId12"/>
    <p:sldId id="274" r:id="rId13"/>
    <p:sldId id="260" r:id="rId14"/>
    <p:sldId id="262" r:id="rId15"/>
    <p:sldId id="277" r:id="rId16"/>
    <p:sldId id="267" r:id="rId17"/>
    <p:sldId id="268" r:id="rId18"/>
    <p:sldId id="269" r:id="rId19"/>
    <p:sldId id="270" r:id="rId20"/>
    <p:sldId id="271" r:id="rId21"/>
    <p:sldId id="272" r:id="rId22"/>
    <p:sldId id="263" r:id="rId23"/>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974" y="-5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D22D5D5A-3C6C-43C7-A05C-C9261018D77B}" type="datetimeFigureOut">
              <a:rPr lang="hu-HU" smtClean="0"/>
              <a:t>2026.02.05.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298940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22D5D5A-3C6C-43C7-A05C-C9261018D77B}" type="datetimeFigureOut">
              <a:rPr lang="hu-HU" smtClean="0"/>
              <a:t>2026.02.05.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113716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D22D5D5A-3C6C-43C7-A05C-C9261018D77B}" type="datetimeFigureOut">
              <a:rPr lang="hu-HU" smtClean="0"/>
              <a:t>2026.02.05.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38044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D22D5D5A-3C6C-43C7-A05C-C9261018D77B}" type="datetimeFigureOut">
              <a:rPr lang="hu-HU" smtClean="0"/>
              <a:t>2026.02.05.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428283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D22D5D5A-3C6C-43C7-A05C-C9261018D77B}" type="datetimeFigureOut">
              <a:rPr lang="hu-HU" smtClean="0"/>
              <a:t>2026.02.05.</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2365341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D22D5D5A-3C6C-43C7-A05C-C9261018D77B}" type="datetimeFigureOut">
              <a:rPr lang="hu-HU" smtClean="0"/>
              <a:t>2026.02.05.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215566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D22D5D5A-3C6C-43C7-A05C-C9261018D77B}" type="datetimeFigureOut">
              <a:rPr lang="hu-HU" smtClean="0"/>
              <a:t>2026.02.05.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1655186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D22D5D5A-3C6C-43C7-A05C-C9261018D77B}" type="datetimeFigureOut">
              <a:rPr lang="hu-HU" smtClean="0"/>
              <a:t>2026.02.05.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1548537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D22D5D5A-3C6C-43C7-A05C-C9261018D77B}" type="datetimeFigureOut">
              <a:rPr lang="hu-HU" smtClean="0"/>
              <a:t>2026.02.05.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33618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22D5D5A-3C6C-43C7-A05C-C9261018D77B}" type="datetimeFigureOut">
              <a:rPr lang="hu-HU" smtClean="0"/>
              <a:t>2026.02.05.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2662728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22D5D5A-3C6C-43C7-A05C-C9261018D77B}" type="datetimeFigureOut">
              <a:rPr lang="hu-HU" smtClean="0"/>
              <a:t>2026.02.05.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CC10AC0-901F-4A11-8818-87E7AA47DDE7}" type="slidenum">
              <a:rPr lang="hu-HU" smtClean="0"/>
              <a:t>‹#›</a:t>
            </a:fld>
            <a:endParaRPr lang="hu-HU"/>
          </a:p>
        </p:txBody>
      </p:sp>
    </p:spTree>
    <p:extLst>
      <p:ext uri="{BB962C8B-B14F-4D97-AF65-F5344CB8AC3E}">
        <p14:creationId xmlns:p14="http://schemas.microsoft.com/office/powerpoint/2010/main" val="24640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D5D5A-3C6C-43C7-A05C-C9261018D77B}" type="datetimeFigureOut">
              <a:rPr lang="hu-HU" smtClean="0"/>
              <a:t>2026.02.05.</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10AC0-901F-4A11-8818-87E7AA47DDE7}" type="slidenum">
              <a:rPr lang="hu-HU" smtClean="0"/>
              <a:t>‹#›</a:t>
            </a:fld>
            <a:endParaRPr lang="hu-HU"/>
          </a:p>
        </p:txBody>
      </p:sp>
    </p:spTree>
    <p:extLst>
      <p:ext uri="{BB962C8B-B14F-4D97-AF65-F5344CB8AC3E}">
        <p14:creationId xmlns:p14="http://schemas.microsoft.com/office/powerpoint/2010/main" val="35057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404664"/>
            <a:ext cx="7772400" cy="1152128"/>
          </a:xfrm>
        </p:spPr>
        <p:txBody>
          <a:bodyPr>
            <a:normAutofit/>
          </a:bodyPr>
          <a:lstStyle/>
          <a:p>
            <a:r>
              <a:rPr lang="hu-HU" sz="2400" b="1" dirty="0" smtClean="0"/>
              <a:t>A magyarországi </a:t>
            </a:r>
            <a:r>
              <a:rPr lang="hu-HU" sz="2400" b="1" dirty="0" err="1" smtClean="0"/>
              <a:t>symposionhálózat</a:t>
            </a:r>
            <a:r>
              <a:rPr lang="hu-HU" sz="2400" b="1" dirty="0" smtClean="0"/>
              <a:t> strukturális megújítása és 21. századi szintű működésének biztosítása     </a:t>
            </a:r>
            <a:endParaRPr lang="hu-HU" sz="2400" b="1" dirty="0"/>
          </a:p>
        </p:txBody>
      </p:sp>
      <p:sp>
        <p:nvSpPr>
          <p:cNvPr id="3" name="Alcím 2"/>
          <p:cNvSpPr>
            <a:spLocks noGrp="1"/>
          </p:cNvSpPr>
          <p:nvPr>
            <p:ph type="subTitle" idx="1"/>
          </p:nvPr>
        </p:nvSpPr>
        <p:spPr>
          <a:xfrm>
            <a:off x="1403648" y="5899720"/>
            <a:ext cx="6400800" cy="553616"/>
          </a:xfrm>
        </p:spPr>
        <p:txBody>
          <a:bodyPr>
            <a:normAutofit/>
          </a:bodyPr>
          <a:lstStyle/>
          <a:p>
            <a:r>
              <a:rPr lang="hu-HU" sz="1800" dirty="0" smtClean="0"/>
              <a:t>N. Mészáros Júlia előadása, Szeged, 2026</a:t>
            </a:r>
            <a:endParaRPr lang="hu-HU"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689642"/>
            <a:ext cx="4320480" cy="410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87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51520" y="116632"/>
            <a:ext cx="8568952" cy="6740307"/>
          </a:xfrm>
          <a:prstGeom prst="rect">
            <a:avLst/>
          </a:prstGeom>
          <a:noFill/>
        </p:spPr>
        <p:txBody>
          <a:bodyPr wrap="square" rtlCol="0">
            <a:spAutoFit/>
          </a:bodyPr>
          <a:lstStyle/>
          <a:p>
            <a:pPr algn="ctr"/>
            <a:r>
              <a:rPr lang="hu-HU" b="1" dirty="0" smtClean="0">
                <a:solidFill>
                  <a:srgbClr val="FF0000"/>
                </a:solidFill>
              </a:rPr>
              <a:t>A művészet fogalma a jogban, a törvényekben és rendeletekben, a gazdasági statisztikákban, a parlamenti bizottságban, a </a:t>
            </a:r>
            <a:r>
              <a:rPr lang="hu-HU" b="1" dirty="0" err="1" smtClean="0">
                <a:solidFill>
                  <a:srgbClr val="FF0000"/>
                </a:solidFill>
              </a:rPr>
              <a:t>kulturstratégiai</a:t>
            </a:r>
            <a:r>
              <a:rPr lang="hu-HU" b="1" dirty="0" smtClean="0">
                <a:solidFill>
                  <a:srgbClr val="FF0000"/>
                </a:solidFill>
              </a:rPr>
              <a:t> intézményekben</a:t>
            </a:r>
          </a:p>
          <a:p>
            <a:endParaRPr lang="hu-HU" dirty="0"/>
          </a:p>
          <a:p>
            <a:r>
              <a:rPr lang="hu-HU" dirty="0" smtClean="0"/>
              <a:t>Jogi definiálás – nem tisztázott, nem kértek még tanácsot soha művészettörténészektől</a:t>
            </a:r>
            <a:br>
              <a:rPr lang="hu-HU" dirty="0" smtClean="0"/>
            </a:br>
            <a:r>
              <a:rPr lang="hu-HU" dirty="0" smtClean="0"/>
              <a:t>                             ezért az összes törvényt, rendeletet, mely a művészetre vonatkozik, felül  </a:t>
            </a:r>
            <a:br>
              <a:rPr lang="hu-HU" dirty="0" smtClean="0"/>
            </a:br>
            <a:r>
              <a:rPr lang="hu-HU" dirty="0" smtClean="0"/>
              <a:t>                             kell vizsgálni, és korrigálni kell: művészet mindaz, ami megfelel a magas </a:t>
            </a:r>
            <a:br>
              <a:rPr lang="hu-HU" dirty="0" smtClean="0"/>
            </a:br>
            <a:r>
              <a:rPr lang="hu-HU" dirty="0" smtClean="0"/>
              <a:t>                             művészet kritériumainak, a fogalom tartalma pedig a teljes területet </a:t>
            </a:r>
            <a:br>
              <a:rPr lang="hu-HU" dirty="0" smtClean="0"/>
            </a:br>
            <a:r>
              <a:rPr lang="hu-HU" dirty="0" smtClean="0"/>
              <a:t>                             lefedi.</a:t>
            </a:r>
          </a:p>
          <a:p>
            <a:r>
              <a:rPr lang="hu-HU" b="1" dirty="0" smtClean="0"/>
              <a:t>2021. évi XXXVII. Törvény a szerzői jogról szóló 1999. évi LXXVI. törvény és a szerzői jogok és a szerzői joghoz kapcsolódó jogok közös kezeléséről szóló 2016. évi XCIII. törvény jogharmonizációs célú módosításáról</a:t>
            </a:r>
          </a:p>
          <a:p>
            <a:endParaRPr lang="hu-HU" sz="800" dirty="0" smtClean="0"/>
          </a:p>
          <a:p>
            <a:r>
              <a:rPr lang="hu-HU" dirty="0" smtClean="0">
                <a:solidFill>
                  <a:srgbClr val="FF0000"/>
                </a:solidFill>
              </a:rPr>
              <a:t>A vizuális művek alkotóinak díjazása</a:t>
            </a:r>
            <a:r>
              <a:rPr lang="hu-HU" dirty="0" smtClean="0"/>
              <a:t> : képzőművészek díjazása, vagyoni jogai, képzőművészeti alkotások értékesítése; kiállítási jog gyakorlása; Követő jogi díjigény; a másodlagos felhasználások díjazása</a:t>
            </a:r>
            <a:br>
              <a:rPr lang="hu-HU" dirty="0" smtClean="0"/>
            </a:br>
            <a:r>
              <a:rPr lang="hu-HU" dirty="0" smtClean="0"/>
              <a:t>                                                                   fotóművészek díjazása, vagyoni jogai, a fotóművek </a:t>
            </a:r>
            <a:br>
              <a:rPr lang="hu-HU" dirty="0" smtClean="0"/>
            </a:br>
            <a:r>
              <a:rPr lang="hu-HU" dirty="0" smtClean="0"/>
              <a:t>                                                                   piaca és felhasználása;</a:t>
            </a:r>
            <a:br>
              <a:rPr lang="hu-HU" dirty="0" smtClean="0"/>
            </a:br>
            <a:r>
              <a:rPr lang="hu-HU" dirty="0" smtClean="0">
                <a:solidFill>
                  <a:srgbClr val="FF0000"/>
                </a:solidFill>
              </a:rPr>
              <a:t>Az iparművészek díjazása</a:t>
            </a:r>
            <a:r>
              <a:rPr lang="hu-HU" dirty="0" smtClean="0"/>
              <a:t>, szerzői jogi védelme, védjegyoltalma és formatervezési mintaoltalma; az iparművészeket megillető díjazás mértéke és meghatározása.</a:t>
            </a:r>
            <a:br>
              <a:rPr lang="hu-HU" dirty="0" smtClean="0"/>
            </a:br>
            <a:r>
              <a:rPr lang="hu-HU" dirty="0" smtClean="0">
                <a:solidFill>
                  <a:srgbClr val="FF0000"/>
                </a:solidFill>
              </a:rPr>
              <a:t>Az alkalmazott művészetek alkotóinak díjazása</a:t>
            </a:r>
            <a:r>
              <a:rPr lang="hu-HU" dirty="0" smtClean="0"/>
              <a:t>;</a:t>
            </a:r>
            <a:br>
              <a:rPr lang="hu-HU" dirty="0" smtClean="0"/>
            </a:br>
            <a:r>
              <a:rPr lang="hu-HU" dirty="0" smtClean="0"/>
              <a:t>A jelmeztervezők, díszlettervezők díjazása;</a:t>
            </a:r>
          </a:p>
          <a:p>
            <a:r>
              <a:rPr lang="hu-HU" dirty="0" smtClean="0"/>
              <a:t>A térképművek szerzőinek díjazása ; </a:t>
            </a:r>
          </a:p>
          <a:p>
            <a:r>
              <a:rPr lang="hu-HU" dirty="0" smtClean="0">
                <a:solidFill>
                  <a:srgbClr val="FF0000"/>
                </a:solidFill>
              </a:rPr>
              <a:t>Az építészek és az építészethez kapcsolódó alkotók díjazása</a:t>
            </a:r>
            <a:r>
              <a:rPr lang="hu-HU" dirty="0" smtClean="0"/>
              <a:t>: építészek, belsőépítészek, kert-és tájépítészek, műszaki létesítmények tervezőinek díjazása.</a:t>
            </a:r>
          </a:p>
        </p:txBody>
      </p:sp>
    </p:spTree>
    <p:extLst>
      <p:ext uri="{BB962C8B-B14F-4D97-AF65-F5344CB8AC3E}">
        <p14:creationId xmlns:p14="http://schemas.microsoft.com/office/powerpoint/2010/main" val="616815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79512" y="188640"/>
            <a:ext cx="8712968" cy="5078313"/>
          </a:xfrm>
          <a:prstGeom prst="rect">
            <a:avLst/>
          </a:prstGeom>
          <a:noFill/>
        </p:spPr>
        <p:txBody>
          <a:bodyPr wrap="square" rtlCol="0">
            <a:spAutoFit/>
          </a:bodyPr>
          <a:lstStyle/>
          <a:p>
            <a:r>
              <a:rPr lang="hu-HU" dirty="0" smtClean="0"/>
              <a:t>  </a:t>
            </a:r>
            <a:r>
              <a:rPr lang="hu-HU" dirty="0" smtClean="0">
                <a:solidFill>
                  <a:srgbClr val="FF0000"/>
                </a:solidFill>
              </a:rPr>
              <a:t>Az audiovizuális művek alkotóinak díjazása</a:t>
            </a:r>
            <a:r>
              <a:rPr lang="hu-HU" dirty="0" smtClean="0"/>
              <a:t> </a:t>
            </a:r>
          </a:p>
          <a:p>
            <a:r>
              <a:rPr lang="hu-HU" dirty="0"/>
              <a:t> </a:t>
            </a:r>
            <a:r>
              <a:rPr lang="hu-HU" dirty="0" smtClean="0"/>
              <a:t>        </a:t>
            </a:r>
            <a:r>
              <a:rPr lang="hu-HU" b="1" dirty="0" smtClean="0"/>
              <a:t>A filmelőállítók díjazása </a:t>
            </a:r>
          </a:p>
          <a:p>
            <a:r>
              <a:rPr lang="hu-HU" dirty="0"/>
              <a:t> </a:t>
            </a:r>
            <a:r>
              <a:rPr lang="hu-HU" dirty="0" smtClean="0"/>
              <a:t>               Filmalkotás és más audiovizuális mű, film, filmelőállító díjazása </a:t>
            </a:r>
            <a:br>
              <a:rPr lang="hu-HU" dirty="0" smtClean="0"/>
            </a:br>
            <a:r>
              <a:rPr lang="hu-HU" dirty="0" smtClean="0"/>
              <a:t>                A filmelőállítókat megillető jogok</a:t>
            </a:r>
          </a:p>
          <a:p>
            <a:r>
              <a:rPr lang="hu-HU" dirty="0"/>
              <a:t> </a:t>
            </a:r>
            <a:r>
              <a:rPr lang="hu-HU" dirty="0" smtClean="0"/>
              <a:t>               A filmelőállítókat megillető díjak mértéke és megállapítása</a:t>
            </a:r>
          </a:p>
          <a:p>
            <a:r>
              <a:rPr lang="hu-HU" dirty="0"/>
              <a:t> </a:t>
            </a:r>
            <a:r>
              <a:rPr lang="hu-HU" dirty="0" smtClean="0"/>
              <a:t>        </a:t>
            </a:r>
            <a:r>
              <a:rPr lang="hu-HU" b="1" dirty="0" smtClean="0"/>
              <a:t>A filmalkotások szerzőinek díjazása</a:t>
            </a:r>
            <a:r>
              <a:rPr lang="hu-HU" dirty="0" smtClean="0"/>
              <a:t> </a:t>
            </a:r>
          </a:p>
          <a:p>
            <a:r>
              <a:rPr lang="hu-HU" dirty="0"/>
              <a:t> </a:t>
            </a:r>
            <a:r>
              <a:rPr lang="hu-HU" dirty="0" smtClean="0"/>
              <a:t>              A filmalkotás szerzőinek köre</a:t>
            </a:r>
          </a:p>
          <a:p>
            <a:r>
              <a:rPr lang="hu-HU" dirty="0"/>
              <a:t> </a:t>
            </a:r>
            <a:r>
              <a:rPr lang="hu-HU" dirty="0" smtClean="0"/>
              <a:t>              A megfilmesítési szerződés </a:t>
            </a:r>
          </a:p>
          <a:p>
            <a:r>
              <a:rPr lang="hu-HU" dirty="0"/>
              <a:t> </a:t>
            </a:r>
            <a:r>
              <a:rPr lang="hu-HU" dirty="0" smtClean="0"/>
              <a:t>              A filmalkotások szerzőinek engedélyezési jogai </a:t>
            </a:r>
            <a:br>
              <a:rPr lang="hu-HU" dirty="0" smtClean="0"/>
            </a:br>
            <a:r>
              <a:rPr lang="hu-HU" dirty="0" smtClean="0"/>
              <a:t>               A filmalkotás szerzőinek díjazása </a:t>
            </a:r>
          </a:p>
          <a:p>
            <a:r>
              <a:rPr lang="hu-HU" dirty="0" smtClean="0"/>
              <a:t>         </a:t>
            </a:r>
            <a:r>
              <a:rPr lang="hu-HU" b="1" dirty="0" smtClean="0"/>
              <a:t>A </a:t>
            </a:r>
            <a:r>
              <a:rPr lang="hu-HU" b="1" dirty="0" err="1" smtClean="0"/>
              <a:t>televízióműsorok</a:t>
            </a:r>
            <a:r>
              <a:rPr lang="hu-HU" b="1" dirty="0" smtClean="0"/>
              <a:t> alkotóinak díjazása </a:t>
            </a:r>
            <a:endParaRPr lang="hu-HU" dirty="0" smtClean="0"/>
          </a:p>
          <a:p>
            <a:r>
              <a:rPr lang="hu-HU" dirty="0"/>
              <a:t> </a:t>
            </a:r>
            <a:r>
              <a:rPr lang="hu-HU" dirty="0" smtClean="0"/>
              <a:t>            A televízió-szervezetek jogai</a:t>
            </a:r>
            <a:br>
              <a:rPr lang="hu-HU" dirty="0" smtClean="0"/>
            </a:br>
            <a:r>
              <a:rPr lang="hu-HU" dirty="0" smtClean="0"/>
              <a:t>             A </a:t>
            </a:r>
            <a:r>
              <a:rPr lang="hu-HU" dirty="0" err="1" smtClean="0"/>
              <a:t>televízióműsorok</a:t>
            </a:r>
            <a:r>
              <a:rPr lang="hu-HU" dirty="0" smtClean="0"/>
              <a:t> alkotóinak vagyoni jogai</a:t>
            </a:r>
            <a:br>
              <a:rPr lang="hu-HU" dirty="0" smtClean="0"/>
            </a:br>
            <a:r>
              <a:rPr lang="hu-HU" dirty="0" smtClean="0"/>
              <a:t>             A </a:t>
            </a:r>
            <a:r>
              <a:rPr lang="hu-HU" dirty="0" err="1" smtClean="0"/>
              <a:t>televízióműsorok</a:t>
            </a:r>
            <a:r>
              <a:rPr lang="hu-HU" dirty="0" smtClean="0"/>
              <a:t> alkotói díjazásának joggyakorlata</a:t>
            </a:r>
          </a:p>
          <a:p>
            <a:endParaRPr lang="hu-HU" dirty="0" smtClean="0"/>
          </a:p>
          <a:p>
            <a:endParaRPr lang="hu-HU" dirty="0"/>
          </a:p>
          <a:p>
            <a:endParaRPr lang="hu-HU" dirty="0" smtClean="0"/>
          </a:p>
          <a:p>
            <a:endParaRPr lang="hu-HU" dirty="0"/>
          </a:p>
        </p:txBody>
      </p:sp>
    </p:spTree>
    <p:extLst>
      <p:ext uri="{BB962C8B-B14F-4D97-AF65-F5344CB8AC3E}">
        <p14:creationId xmlns:p14="http://schemas.microsoft.com/office/powerpoint/2010/main" val="278327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25" y="-369888"/>
            <a:ext cx="10790238" cy="759936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3015813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79512" y="-27384"/>
            <a:ext cx="8784976" cy="6894195"/>
          </a:xfrm>
          <a:prstGeom prst="rect">
            <a:avLst/>
          </a:prstGeom>
          <a:noFill/>
        </p:spPr>
        <p:txBody>
          <a:bodyPr wrap="square" rtlCol="0">
            <a:spAutoFit/>
          </a:bodyPr>
          <a:lstStyle/>
          <a:p>
            <a:r>
              <a:rPr lang="hu-HU" dirty="0" err="1" smtClean="0"/>
              <a:t>Tandi</a:t>
            </a:r>
            <a:r>
              <a:rPr lang="hu-HU" dirty="0" smtClean="0"/>
              <a:t> Lajos A fejlődés (kétütemű motorjai) c. írásában </a:t>
            </a:r>
            <a:r>
              <a:rPr lang="hu-HU" dirty="0" err="1" smtClean="0"/>
              <a:t>Dvorszky</a:t>
            </a:r>
            <a:r>
              <a:rPr lang="hu-HU" dirty="0" smtClean="0"/>
              <a:t> Hedvig Nemzetközi </a:t>
            </a:r>
            <a:r>
              <a:rPr lang="hu-HU" dirty="0" err="1" smtClean="0"/>
              <a:t>Szimpozionok</a:t>
            </a:r>
            <a:r>
              <a:rPr lang="hu-HU" dirty="0" smtClean="0"/>
              <a:t> Magyarországon 1967-1987 című  könyvéről írt recenzióját  ezzel a megállapítással indította: </a:t>
            </a:r>
          </a:p>
          <a:p>
            <a:r>
              <a:rPr lang="hu-HU" dirty="0" smtClean="0">
                <a:solidFill>
                  <a:srgbClr val="FF0000"/>
                </a:solidFill>
              </a:rPr>
              <a:t>„Ha egyetlen mondatban kellene megfogalmaznom, miben látom a ma képzőművészetének legfőbb gondját, azt mondanám: képzőművészeti életünk kiállítás centrikus és piac orientált, ahelyett, hogy alkotásközpontú és érték-meghatározottságú lenne.” </a:t>
            </a:r>
            <a:br>
              <a:rPr lang="hu-HU" dirty="0" smtClean="0">
                <a:solidFill>
                  <a:srgbClr val="FF0000"/>
                </a:solidFill>
              </a:rPr>
            </a:br>
            <a:r>
              <a:rPr lang="hu-HU" dirty="0" smtClean="0"/>
              <a:t>E megállapítás óta 39 év telt el, és lényegét tekintve, semmi változás történt azóta, hacsak az nem, hogy a művészetből a politika és a gazdaságtervezők csak azt hajlandóak tudomásul venni, ami tömeges áruként, vagy kivételes kuriózumként eladható, és növekedő állami bevételt eredményez, és ami a saját hatalmi és kulturális igényeit kielégíti. </a:t>
            </a:r>
          </a:p>
          <a:p>
            <a:endParaRPr lang="hu-HU" sz="1000" dirty="0"/>
          </a:p>
          <a:p>
            <a:r>
              <a:rPr lang="hu-HU" dirty="0"/>
              <a:t>U</a:t>
            </a:r>
            <a:r>
              <a:rPr lang="hu-HU" dirty="0" smtClean="0"/>
              <a:t>gyanott vagyunk, mint ahol a kiegyezés, és a rendszerváltás idején is voltunk, amikor az első szabad kormányok a másutt már több száz éve működő kapitalizmus gyors növekedését,  illetve a globális kapitalizmus növekedéskényszerét mintaként használva, az egyoldalú,  gazdaságfejlesztés mellett döntött, mintha a fejlett gazdaság önmagában elég lenne a társadalom felemelkedéséhez és a szabad polgári állam megszületéséhez, anélkül, hogy figyelembe vették volna a társadalom kórosan aránytalan szerkezetét, a polgárság és a tőke hiányát, a hatékony ipari termeléshez szükséges tömegek elégtelen képzettségét, az állami oktatás fogyatékosságait, az ország mentális állapotát, a legmélyebb kiszolgáltatottságba vetett nép szabad állammá, összetartó nemzetté fejlődésének valóságos feltételeit.</a:t>
            </a:r>
          </a:p>
          <a:p>
            <a:r>
              <a:rPr lang="hu-HU" dirty="0">
                <a:solidFill>
                  <a:srgbClr val="FF0000"/>
                </a:solidFill>
              </a:rPr>
              <a:t>A</a:t>
            </a:r>
            <a:r>
              <a:rPr lang="hu-HU" dirty="0" smtClean="0">
                <a:solidFill>
                  <a:srgbClr val="FF0000"/>
                </a:solidFill>
              </a:rPr>
              <a:t> megtermelt pénz legnagyobb része ma is az iparra megy, ahelyett, hogy alaposan számba vennék, mire is van szüksége egy mai korral lépést tartó, egészségesen fejlődő és </a:t>
            </a:r>
            <a:r>
              <a:rPr lang="hu-HU" dirty="0" err="1" smtClean="0">
                <a:solidFill>
                  <a:srgbClr val="FF0000"/>
                </a:solidFill>
              </a:rPr>
              <a:t>fenntart-ható</a:t>
            </a:r>
            <a:r>
              <a:rPr lang="hu-HU" dirty="0" smtClean="0">
                <a:solidFill>
                  <a:srgbClr val="FF0000"/>
                </a:solidFill>
              </a:rPr>
              <a:t> társadalomnak. A művészet és a kultúra ma Magyarországon a politikai legitimitás kelléke, noha a társadalmi integráció, a nemzeti identitás, a gazdasági versenyképesség, az innovatív gondolkodás és a kreativitás a fennmaradás és fejlődés legalapvetőbb feltétele.</a:t>
            </a:r>
            <a:endParaRPr lang="hu-HU" dirty="0"/>
          </a:p>
        </p:txBody>
      </p:sp>
    </p:spTree>
    <p:extLst>
      <p:ext uri="{BB962C8B-B14F-4D97-AF65-F5344CB8AC3E}">
        <p14:creationId xmlns:p14="http://schemas.microsoft.com/office/powerpoint/2010/main" val="3184156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51520" y="260648"/>
            <a:ext cx="8568952" cy="5816977"/>
          </a:xfrm>
          <a:prstGeom prst="rect">
            <a:avLst/>
          </a:prstGeom>
          <a:noFill/>
        </p:spPr>
        <p:txBody>
          <a:bodyPr wrap="square" rtlCol="0">
            <a:spAutoFit/>
          </a:bodyPr>
          <a:lstStyle/>
          <a:p>
            <a:pPr algn="ctr"/>
            <a:endParaRPr lang="hu-HU" sz="2400" dirty="0" smtClean="0"/>
          </a:p>
          <a:p>
            <a:pPr algn="ctr"/>
            <a:endParaRPr lang="hu-HU" sz="2400" dirty="0"/>
          </a:p>
          <a:p>
            <a:pPr algn="ctr"/>
            <a:r>
              <a:rPr lang="hu-HU" sz="2400" dirty="0" smtClean="0"/>
              <a:t>„Mert a kormányzat egész hatalma csakis arra való, hogy a társadalom javát szolgálja, s ezért a kormányzat hatalma egyrészt nem lehet önkényes, másrészt elfogadott és kihirdetett törvények útján kell gyakorolni, hogy az emberek ismerjék kötelességüket, s biztonságban legyenek a törvény határain belül, </a:t>
            </a:r>
            <a:br>
              <a:rPr lang="hu-HU" sz="2400" dirty="0" smtClean="0"/>
            </a:br>
            <a:r>
              <a:rPr lang="hu-HU" sz="2400" dirty="0" smtClean="0"/>
              <a:t>a hatalmon lévők pedig maradjanak a számukra kijelölt határokon belül, és ne érezzenek kísértést arra, hogy a kezükben lévő hatalmat oly célokra és oly intézkedésekre használják, amelyről az emberek nem tudtak, és amelyekkel nem értenek egyet.” </a:t>
            </a:r>
          </a:p>
          <a:p>
            <a:endParaRPr lang="hu-HU" dirty="0" smtClean="0"/>
          </a:p>
          <a:p>
            <a:endParaRPr lang="hu-HU" dirty="0"/>
          </a:p>
          <a:p>
            <a:endParaRPr lang="hu-HU" dirty="0" smtClean="0"/>
          </a:p>
          <a:p>
            <a:r>
              <a:rPr lang="hu-HU" dirty="0" smtClean="0"/>
              <a:t>                                                    John LOCKE: Értekezés a polgári kormányzat igaz eredetéről, </a:t>
            </a:r>
            <a:br>
              <a:rPr lang="hu-HU" dirty="0" smtClean="0"/>
            </a:br>
            <a:r>
              <a:rPr lang="hu-HU" dirty="0" smtClean="0"/>
              <a:t>                                                    hatásköréről és céljáról. (ford. </a:t>
            </a:r>
            <a:r>
              <a:rPr lang="hu-HU" dirty="0" err="1" smtClean="0"/>
              <a:t>Endreffy</a:t>
            </a:r>
            <a:r>
              <a:rPr lang="hu-HU" dirty="0" smtClean="0"/>
              <a:t> Zoltán) </a:t>
            </a:r>
            <a:br>
              <a:rPr lang="hu-HU" dirty="0" smtClean="0"/>
            </a:br>
            <a:r>
              <a:rPr lang="hu-HU" dirty="0" smtClean="0"/>
              <a:t>                                                    Gondolat Kiadó, Budapest, 1986. 137.o.</a:t>
            </a:r>
            <a:endParaRPr lang="hu-HU" dirty="0"/>
          </a:p>
        </p:txBody>
      </p:sp>
    </p:spTree>
    <p:extLst>
      <p:ext uri="{BB962C8B-B14F-4D97-AF65-F5344CB8AC3E}">
        <p14:creationId xmlns:p14="http://schemas.microsoft.com/office/powerpoint/2010/main" val="60451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3"/>
          <p:cNvSpPr txBox="1"/>
          <p:nvPr/>
        </p:nvSpPr>
        <p:spPr>
          <a:xfrm>
            <a:off x="251520" y="144497"/>
            <a:ext cx="8640960" cy="6124754"/>
          </a:xfrm>
          <a:prstGeom prst="rect">
            <a:avLst/>
          </a:prstGeom>
          <a:noFill/>
        </p:spPr>
        <p:txBody>
          <a:bodyPr wrap="square" rtlCol="0">
            <a:spAutoFit/>
          </a:bodyPr>
          <a:lstStyle/>
          <a:p>
            <a:pPr algn="ctr"/>
            <a:r>
              <a:rPr lang="hu-HU" sz="2000" b="1" dirty="0" smtClean="0"/>
              <a:t>A XIX. </a:t>
            </a:r>
            <a:r>
              <a:rPr lang="hu-HU" sz="2000" b="1" dirty="0"/>
              <a:t>s</a:t>
            </a:r>
            <a:r>
              <a:rPr lang="hu-HU" sz="2000" b="1" dirty="0" smtClean="0"/>
              <a:t>zázad óta a modern társadalom legáltalánosabb céljainak </a:t>
            </a:r>
            <a:br>
              <a:rPr lang="hu-HU" sz="2000" b="1" dirty="0" smtClean="0"/>
            </a:br>
            <a:r>
              <a:rPr lang="hu-HU" sz="2000" b="1" dirty="0" smtClean="0"/>
              <a:t>3 fő dimenziója van:</a:t>
            </a:r>
            <a:r>
              <a:rPr lang="hu-HU" dirty="0" smtClean="0"/>
              <a:t/>
            </a:r>
            <a:br>
              <a:rPr lang="hu-HU" dirty="0" smtClean="0"/>
            </a:br>
            <a:endParaRPr lang="hu-HU" sz="1000" dirty="0" smtClean="0"/>
          </a:p>
          <a:p>
            <a:pPr marL="342900" indent="-342900">
              <a:buAutoNum type="arabicPeriod"/>
            </a:pPr>
            <a:r>
              <a:rPr lang="hu-HU" b="1" dirty="0">
                <a:solidFill>
                  <a:srgbClr val="0070C0"/>
                </a:solidFill>
              </a:rPr>
              <a:t>p</a:t>
            </a:r>
            <a:r>
              <a:rPr lang="hu-HU" b="1" dirty="0" smtClean="0">
                <a:solidFill>
                  <a:srgbClr val="0070C0"/>
                </a:solidFill>
              </a:rPr>
              <a:t>olitikai</a:t>
            </a:r>
          </a:p>
          <a:p>
            <a:pPr marL="342900" indent="-342900">
              <a:buAutoNum type="arabicPeriod"/>
            </a:pPr>
            <a:r>
              <a:rPr lang="hu-HU" b="1" dirty="0">
                <a:solidFill>
                  <a:srgbClr val="0070C0"/>
                </a:solidFill>
              </a:rPr>
              <a:t>t</a:t>
            </a:r>
            <a:r>
              <a:rPr lang="hu-HU" b="1" dirty="0" smtClean="0">
                <a:solidFill>
                  <a:srgbClr val="0070C0"/>
                </a:solidFill>
              </a:rPr>
              <a:t>ársadalm</a:t>
            </a:r>
            <a:r>
              <a:rPr lang="hu-HU" dirty="0" smtClean="0"/>
              <a:t>i</a:t>
            </a:r>
          </a:p>
          <a:p>
            <a:pPr marL="342900" indent="-342900">
              <a:buAutoNum type="arabicPeriod" startAt="3"/>
            </a:pPr>
            <a:r>
              <a:rPr lang="hu-HU" b="1" dirty="0" smtClean="0">
                <a:solidFill>
                  <a:srgbClr val="0070C0"/>
                </a:solidFill>
              </a:rPr>
              <a:t>jogi.</a:t>
            </a:r>
          </a:p>
          <a:p>
            <a:endParaRPr lang="hu-HU" dirty="0"/>
          </a:p>
          <a:p>
            <a:pPr marL="342900" indent="-342900">
              <a:buAutoNum type="arabicPeriod"/>
            </a:pPr>
            <a:r>
              <a:rPr lang="hu-HU" u="sng" dirty="0" smtClean="0"/>
              <a:t>Az állam létének fő célja politikai értelemben </a:t>
            </a:r>
            <a:r>
              <a:rPr lang="hu-HU" dirty="0" smtClean="0"/>
              <a:t>két fogalom köré kell, hogy koncentrálódjon: „</a:t>
            </a:r>
            <a:r>
              <a:rPr lang="hu-HU" dirty="0" smtClean="0">
                <a:solidFill>
                  <a:srgbClr val="FF0000"/>
                </a:solidFill>
              </a:rPr>
              <a:t>egység</a:t>
            </a:r>
            <a:r>
              <a:rPr lang="hu-HU" dirty="0" smtClean="0"/>
              <a:t>” és„</a:t>
            </a:r>
            <a:r>
              <a:rPr lang="hu-HU" dirty="0" smtClean="0">
                <a:solidFill>
                  <a:srgbClr val="FF0000"/>
                </a:solidFill>
              </a:rPr>
              <a:t>integráció</a:t>
            </a:r>
            <a:r>
              <a:rPr lang="hu-HU" dirty="0" smtClean="0"/>
              <a:t>” (nemzetként való létezés). </a:t>
            </a:r>
            <a:br>
              <a:rPr lang="hu-HU" dirty="0" smtClean="0"/>
            </a:br>
            <a:r>
              <a:rPr lang="hu-HU" dirty="0" smtClean="0"/>
              <a:t>Mindez folyamatos kölcsönhatást feltételez az állam és az állampolgárok között. Ez a dimenzió a modern alkotmányosság keretei között megköveteli a közhatalom gyakorlásának egyensúlyát, kiszámíthatóságát, és azt, hogy a törvényeknek alárendelt államhatalom működése a népesség egészének közös ügye legyen, melyhez közakaratot és közérdeket kell érvényesítenie.</a:t>
            </a:r>
          </a:p>
          <a:p>
            <a:pPr marL="342900" indent="-342900">
              <a:buFontTx/>
              <a:buAutoNum type="arabicPeriod"/>
            </a:pPr>
            <a:r>
              <a:rPr lang="hu-HU" u="sng" dirty="0"/>
              <a:t>T</a:t>
            </a:r>
            <a:r>
              <a:rPr lang="hu-HU" u="sng" dirty="0" smtClean="0"/>
              <a:t>ársadalmi dimenzió felől szemlélve az állam fő célja</a:t>
            </a:r>
            <a:r>
              <a:rPr lang="hu-HU" dirty="0" smtClean="0"/>
              <a:t>: </a:t>
            </a:r>
            <a:br>
              <a:rPr lang="hu-HU" dirty="0" smtClean="0"/>
            </a:br>
            <a:r>
              <a:rPr lang="hu-HU" dirty="0" smtClean="0"/>
              <a:t>felépíteni, és működtetni olyan állami intézményrendszert, amely kellő hatékonysággal képes az állami feladatok, közszolgáltatások összességében megfelelő teljesítésre, és az állam működése elfogadottá váljon a társadalom számára.</a:t>
            </a:r>
          </a:p>
          <a:p>
            <a:pPr marL="342900" indent="-342900">
              <a:buFontTx/>
              <a:buAutoNum type="arabicPeriod"/>
            </a:pPr>
            <a:r>
              <a:rPr lang="hu-HU" u="sng" dirty="0" smtClean="0"/>
              <a:t>A jog szintjén</a:t>
            </a:r>
            <a:r>
              <a:rPr lang="hu-HU" dirty="0" smtClean="0"/>
              <a:t> ugyancsak kettős irányú alapvető elvárás fogalmazható meg: </a:t>
            </a:r>
          </a:p>
          <a:p>
            <a:r>
              <a:rPr lang="hu-HU" dirty="0" smtClean="0"/>
              <a:t>      az állam nevében végrehajtott valamennyi emberi cselekedet és az ehhez szükséges </a:t>
            </a:r>
            <a:br>
              <a:rPr lang="hu-HU" dirty="0" smtClean="0"/>
            </a:br>
            <a:r>
              <a:rPr lang="hu-HU" dirty="0" smtClean="0"/>
              <a:t>      felhatalmazások jogszerűek legyenek,és az emberek magatartása  </a:t>
            </a:r>
            <a:r>
              <a:rPr lang="hu-HU" dirty="0"/>
              <a:t/>
            </a:r>
            <a:br>
              <a:rPr lang="hu-HU" dirty="0"/>
            </a:br>
            <a:r>
              <a:rPr lang="hu-HU" dirty="0" smtClean="0"/>
              <a:t>      elfogadható mértékben meg tudjon felelni az „állami rend tartalmának”.</a:t>
            </a:r>
            <a:endParaRPr lang="hu-HU" dirty="0"/>
          </a:p>
        </p:txBody>
      </p:sp>
    </p:spTree>
    <p:extLst>
      <p:ext uri="{BB962C8B-B14F-4D97-AF65-F5344CB8AC3E}">
        <p14:creationId xmlns:p14="http://schemas.microsoft.com/office/powerpoint/2010/main" val="266827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79512" y="188640"/>
            <a:ext cx="8712968" cy="6740307"/>
          </a:xfrm>
          <a:prstGeom prst="rect">
            <a:avLst/>
          </a:prstGeom>
          <a:noFill/>
        </p:spPr>
        <p:txBody>
          <a:bodyPr wrap="square" rtlCol="0">
            <a:spAutoFit/>
          </a:bodyPr>
          <a:lstStyle/>
          <a:p>
            <a:pPr algn="ctr"/>
            <a:r>
              <a:rPr lang="hu-HU" b="1" dirty="0" smtClean="0">
                <a:solidFill>
                  <a:srgbClr val="FF0000"/>
                </a:solidFill>
              </a:rPr>
              <a:t>Az alapvető jogok védelmének alkotmányos intézményei</a:t>
            </a:r>
          </a:p>
          <a:p>
            <a:endParaRPr lang="hu-HU" dirty="0"/>
          </a:p>
          <a:p>
            <a:r>
              <a:rPr lang="hu-HU" dirty="0" smtClean="0"/>
              <a:t>Az alapvető jogok érvényesülését két feltétel biztosítja. Az első, legfontosabb garanciája az alapjogok Alaptörvényben való deklarálása és törvényekben történő normatív szabályozása. </a:t>
            </a:r>
          </a:p>
          <a:p>
            <a:endParaRPr lang="hu-HU" dirty="0" smtClean="0"/>
          </a:p>
          <a:p>
            <a:r>
              <a:rPr lang="hu-HU" dirty="0" smtClean="0"/>
              <a:t>A demokratikus berendezkedés követelménye, hogy értékként kezelje e jogok biztosítását ezért tényleges, érdemi biztosításuk érdekében kiépítésre kerültek az alapjogvédelem intézményrendszerei. E rendszerek hatékony működtetésének biztosítása is az állam feladata.</a:t>
            </a:r>
          </a:p>
          <a:p>
            <a:endParaRPr lang="hu-HU" dirty="0" smtClean="0"/>
          </a:p>
          <a:p>
            <a:r>
              <a:rPr lang="hu-HU" b="1" dirty="0" smtClean="0"/>
              <a:t>Alkotmánybíróság</a:t>
            </a:r>
          </a:p>
          <a:p>
            <a:r>
              <a:rPr lang="hu-HU" dirty="0" smtClean="0"/>
              <a:t>az alapjogok közvetlenül az Alaptörvény alapján bírói úton kikényszeríthetők és a jogsérelmek bírói úton orvosolhatók. Az Alkotmánybíróság, eljárhat előzetes normakontroll, utólagos (absztrakt) normakontroll és alkotmányjogi panasz esetén.</a:t>
            </a:r>
          </a:p>
          <a:p>
            <a:r>
              <a:rPr lang="hu-HU" dirty="0" smtClean="0"/>
              <a:t>Az alkotmánybírósági törvény lehetővé tette nem csak az alkalmazott jogszabály, hanem a bírói döntések megtámadhatóságát is.</a:t>
            </a:r>
          </a:p>
          <a:p>
            <a:r>
              <a:rPr lang="hu-HU" dirty="0" smtClean="0"/>
              <a:t>Bírói kezdeményezésre  felülvizsgálja az egyedi ügyben alkalmazandó jogszabály Alaptörvénnyel vagy nemzetközi szerződéssel való összhangját, és maga is ellenőrzi a magyar törvények, rendeletek, utasítások EU joggal való kompatibilitását és nemzetközi szerződésekkel való megfelelőségét.</a:t>
            </a:r>
          </a:p>
          <a:p>
            <a:r>
              <a:rPr lang="hu-HU" b="1" dirty="0" smtClean="0"/>
              <a:t>Igazságszolgáltatási intézmények: bíróságok és legfelsőbb ügyészségügyészsége</a:t>
            </a:r>
            <a:br>
              <a:rPr lang="hu-HU" b="1" dirty="0" smtClean="0"/>
            </a:br>
            <a:r>
              <a:rPr lang="hu-HU" dirty="0" smtClean="0"/>
              <a:t>Azoknak az alapjogi sérelmeknek az orvoslása a feladata, amelyeket egyedi közhatalmi döntések okoznak.</a:t>
            </a:r>
          </a:p>
          <a:p>
            <a:endParaRPr lang="hu-HU" dirty="0"/>
          </a:p>
        </p:txBody>
      </p:sp>
    </p:spTree>
    <p:extLst>
      <p:ext uri="{BB962C8B-B14F-4D97-AF65-F5344CB8AC3E}">
        <p14:creationId xmlns:p14="http://schemas.microsoft.com/office/powerpoint/2010/main" val="643151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3"/>
          <p:cNvSpPr txBox="1"/>
          <p:nvPr/>
        </p:nvSpPr>
        <p:spPr>
          <a:xfrm>
            <a:off x="107504" y="116632"/>
            <a:ext cx="8784976" cy="4524315"/>
          </a:xfrm>
          <a:prstGeom prst="rect">
            <a:avLst/>
          </a:prstGeom>
          <a:noFill/>
        </p:spPr>
        <p:txBody>
          <a:bodyPr wrap="square" rtlCol="0">
            <a:spAutoFit/>
          </a:bodyPr>
          <a:lstStyle/>
          <a:p>
            <a:r>
              <a:rPr lang="hu-HU" b="1" dirty="0"/>
              <a:t>Alapvető jogok biztosa </a:t>
            </a:r>
            <a:r>
              <a:rPr lang="hu-HU" dirty="0"/>
              <a:t>mint a legfontosabb alternatív alapjogvédelmi </a:t>
            </a:r>
            <a:r>
              <a:rPr lang="hu-HU" dirty="0" smtClean="0"/>
              <a:t>intézmény</a:t>
            </a:r>
          </a:p>
          <a:p>
            <a:r>
              <a:rPr lang="hu-HU" b="1" dirty="0" smtClean="0"/>
              <a:t>ALAPTÖRVÉNY -  a jogrendszer alapja, minden más törvény ebből indul ki</a:t>
            </a:r>
            <a:br>
              <a:rPr lang="hu-HU" b="1" dirty="0" smtClean="0"/>
            </a:br>
            <a:r>
              <a:rPr lang="hu-HU" dirty="0" smtClean="0"/>
              <a:t>                             - ebben szerepel az értékteremtő munkán alapuló gazdaság </a:t>
            </a:r>
            <a:br>
              <a:rPr lang="hu-HU" dirty="0" smtClean="0"/>
            </a:br>
            <a:r>
              <a:rPr lang="hu-HU" dirty="0" smtClean="0"/>
              <a:t>                               kinyilatkoztatása </a:t>
            </a:r>
            <a:br>
              <a:rPr lang="hu-HU" dirty="0" smtClean="0"/>
            </a:br>
            <a:r>
              <a:rPr lang="hu-HU" dirty="0" smtClean="0"/>
              <a:t>                             - a megkülönböztetés tilalma és a jogegyenlőség</a:t>
            </a:r>
            <a:br>
              <a:rPr lang="hu-HU" dirty="0" smtClean="0"/>
            </a:br>
            <a:r>
              <a:rPr lang="hu-HU" dirty="0" smtClean="0"/>
              <a:t>                             - a véleménynyilvánítás és tájékoztatás szabadsága</a:t>
            </a:r>
          </a:p>
          <a:p>
            <a:r>
              <a:rPr lang="hu-HU" dirty="0"/>
              <a:t> </a:t>
            </a:r>
            <a:r>
              <a:rPr lang="hu-HU" dirty="0" smtClean="0"/>
              <a:t>                            - a művészet, tudomány és oktatás szabadsága,</a:t>
            </a:r>
          </a:p>
          <a:p>
            <a:r>
              <a:rPr lang="hu-HU" dirty="0"/>
              <a:t> </a:t>
            </a:r>
            <a:r>
              <a:rPr lang="hu-HU" dirty="0" smtClean="0"/>
              <a:t>                            - a mozgás és tartózkodás a</a:t>
            </a:r>
            <a:br>
              <a:rPr lang="hu-HU" dirty="0" smtClean="0"/>
            </a:br>
            <a:r>
              <a:rPr lang="hu-HU" dirty="0" smtClean="0"/>
              <a:t>                             - az egyesülés szabadsága</a:t>
            </a:r>
          </a:p>
          <a:p>
            <a:r>
              <a:rPr lang="hu-HU" dirty="0"/>
              <a:t> </a:t>
            </a:r>
            <a:r>
              <a:rPr lang="hu-HU" dirty="0" smtClean="0"/>
              <a:t>                            - a tulajdonhoz való jog</a:t>
            </a:r>
            <a:br>
              <a:rPr lang="hu-HU" dirty="0" smtClean="0"/>
            </a:br>
            <a:r>
              <a:rPr lang="hu-HU" dirty="0" smtClean="0"/>
              <a:t>                             - a szociális biztonsághoz való jog</a:t>
            </a:r>
          </a:p>
          <a:p>
            <a:r>
              <a:rPr lang="hu-HU" dirty="0" smtClean="0"/>
              <a:t>Kormányzás: miniszterelnök és kormánya</a:t>
            </a:r>
            <a:br>
              <a:rPr lang="hu-HU" dirty="0" smtClean="0"/>
            </a:br>
            <a:r>
              <a:rPr lang="hu-HU" dirty="0" smtClean="0"/>
              <a:t>Országgyűlés      - kulturális bizottság</a:t>
            </a:r>
          </a:p>
          <a:p>
            <a:r>
              <a:rPr lang="hu-HU" dirty="0" smtClean="0"/>
              <a:t>Nemzeti Kulturális Tanács</a:t>
            </a:r>
          </a:p>
          <a:p>
            <a:r>
              <a:rPr lang="hu-HU" dirty="0" smtClean="0"/>
              <a:t>MMA</a:t>
            </a:r>
            <a:endParaRPr lang="hu-HU" dirty="0"/>
          </a:p>
          <a:p>
            <a:endParaRPr lang="hu-HU" dirty="0"/>
          </a:p>
        </p:txBody>
      </p:sp>
    </p:spTree>
    <p:extLst>
      <p:ext uri="{BB962C8B-B14F-4D97-AF65-F5344CB8AC3E}">
        <p14:creationId xmlns:p14="http://schemas.microsoft.com/office/powerpoint/2010/main" val="2171433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251520" y="260648"/>
            <a:ext cx="8640960" cy="6494085"/>
          </a:xfrm>
          <a:prstGeom prst="rect">
            <a:avLst/>
          </a:prstGeom>
          <a:noFill/>
        </p:spPr>
        <p:txBody>
          <a:bodyPr wrap="square" rtlCol="0">
            <a:spAutoFit/>
          </a:bodyPr>
          <a:lstStyle/>
          <a:p>
            <a:pPr algn="ctr"/>
            <a:r>
              <a:rPr lang="hu-HU" sz="2000" b="1" dirty="0" smtClean="0">
                <a:solidFill>
                  <a:srgbClr val="FF0000"/>
                </a:solidFill>
              </a:rPr>
              <a:t>A művészetek helye a mai Magyarországon</a:t>
            </a:r>
            <a:endParaRPr lang="hu-HU" dirty="0"/>
          </a:p>
          <a:p>
            <a:pPr marL="342900" indent="-342900">
              <a:buAutoNum type="arabicPeriod"/>
            </a:pPr>
            <a:r>
              <a:rPr lang="hu-HU" dirty="0"/>
              <a:t>A</a:t>
            </a:r>
            <a:r>
              <a:rPr lang="hu-HU" dirty="0" smtClean="0"/>
              <a:t> magyar politikában</a:t>
            </a:r>
          </a:p>
          <a:p>
            <a:pPr marL="342900" indent="-342900">
              <a:buAutoNum type="arabicPeriod"/>
            </a:pPr>
            <a:r>
              <a:rPr lang="hu-HU" dirty="0" smtClean="0"/>
              <a:t>A magyar jogban</a:t>
            </a:r>
          </a:p>
          <a:p>
            <a:pPr marL="342900" indent="-342900">
              <a:buAutoNum type="arabicPeriod"/>
            </a:pPr>
            <a:r>
              <a:rPr lang="hu-HU" dirty="0" smtClean="0"/>
              <a:t>A magyar gazdaságban: ipar, kereskedelem, építészet, oktatás, tudomány, szolgáltatás, </a:t>
            </a:r>
            <a:br>
              <a:rPr lang="hu-HU" dirty="0" smtClean="0"/>
            </a:br>
            <a:r>
              <a:rPr lang="hu-HU" dirty="0" smtClean="0"/>
              <a:t>idegenforgalom, kulturális örökség, művészeti és kreatív vállalkozások</a:t>
            </a:r>
          </a:p>
          <a:p>
            <a:pPr marL="342900" indent="-342900">
              <a:buAutoNum type="arabicPeriod"/>
            </a:pPr>
            <a:r>
              <a:rPr lang="hu-HU" dirty="0" smtClean="0"/>
              <a:t>A művészet társadalmi helyének rendbetétele, a társadalommal való elfogadtatása</a:t>
            </a:r>
          </a:p>
          <a:p>
            <a:r>
              <a:rPr lang="hu-HU" dirty="0" smtClean="0"/>
              <a:t>5.   A művész mint vállalkozó – adózása, szociális juttatásai, támogatása, mobilitása, stb.</a:t>
            </a:r>
          </a:p>
          <a:p>
            <a:pPr marL="342900" indent="-342900">
              <a:buAutoNum type="arabicPeriod" startAt="6"/>
            </a:pPr>
            <a:r>
              <a:rPr lang="hu-HU" dirty="0" smtClean="0"/>
              <a:t>A művészi innováció fejlesztése: </a:t>
            </a:r>
            <a:r>
              <a:rPr lang="hu-HU" dirty="0" err="1" smtClean="0"/>
              <a:t>szimpozionok</a:t>
            </a:r>
            <a:r>
              <a:rPr lang="hu-HU" dirty="0" smtClean="0"/>
              <a:t>, művésztelepek, alkotótelepek, </a:t>
            </a:r>
            <a:br>
              <a:rPr lang="hu-HU" dirty="0" smtClean="0"/>
            </a:br>
            <a:r>
              <a:rPr lang="hu-HU" dirty="0" smtClean="0"/>
              <a:t>alkotóházak, rezidenciaprogramok, külföldi tanulmányok, kutatói és  és alkotói támogatás</a:t>
            </a:r>
          </a:p>
          <a:p>
            <a:pPr marL="342900" indent="-342900">
              <a:buAutoNum type="arabicPeriod" startAt="6"/>
            </a:pPr>
            <a:r>
              <a:rPr lang="hu-HU" dirty="0" smtClean="0"/>
              <a:t>Művészetközvetítés: intézmények, szervezetek, galériák, kiállítóhelyek, művészeti vásárok, </a:t>
            </a:r>
            <a:r>
              <a:rPr lang="hu-HU" dirty="0" err="1" smtClean="0"/>
              <a:t>szimposionok</a:t>
            </a:r>
            <a:r>
              <a:rPr lang="hu-HU" dirty="0" smtClean="0"/>
              <a:t>, művésztelepek, alkotóházak</a:t>
            </a:r>
          </a:p>
          <a:p>
            <a:pPr marL="342900" indent="-342900">
              <a:buAutoNum type="arabicPeriod" startAt="6"/>
            </a:pPr>
            <a:r>
              <a:rPr lang="hu-HU" dirty="0" smtClean="0"/>
              <a:t>A művészet helyzete a nyomtatott, audiovizuális és internetes médiákban, a televízióban, és az állami médiákban</a:t>
            </a:r>
          </a:p>
          <a:p>
            <a:pPr marL="342900" indent="-342900">
              <a:buAutoNum type="arabicPeriod" startAt="6"/>
            </a:pPr>
            <a:r>
              <a:rPr lang="hu-HU" dirty="0" smtClean="0"/>
              <a:t>Művészetkutatás</a:t>
            </a:r>
          </a:p>
          <a:p>
            <a:pPr marL="342900" indent="-342900">
              <a:buAutoNum type="arabicPeriod" startAt="6"/>
            </a:pPr>
            <a:r>
              <a:rPr lang="hu-HU" dirty="0" smtClean="0"/>
              <a:t>Művészeti kiadványok: tudományos és ismeretterjesztő</a:t>
            </a:r>
          </a:p>
          <a:p>
            <a:pPr marL="342900" indent="-342900">
              <a:buAutoNum type="arabicPeriod" startAt="6"/>
            </a:pPr>
            <a:r>
              <a:rPr lang="hu-HU" dirty="0" smtClean="0"/>
              <a:t>Ipari tervezők az iparban</a:t>
            </a:r>
          </a:p>
          <a:p>
            <a:pPr marL="342900" indent="-342900">
              <a:buAutoNum type="arabicPeriod" startAt="6"/>
            </a:pPr>
            <a:r>
              <a:rPr lang="hu-HU" dirty="0" smtClean="0"/>
              <a:t>Grafikai tervezők a reklámban, a könyvkiadásban, a tudományban és a vállalatoknál</a:t>
            </a:r>
          </a:p>
          <a:p>
            <a:pPr marL="342900" indent="-342900">
              <a:buAutoNum type="arabicPeriod" startAt="6"/>
            </a:pPr>
            <a:r>
              <a:rPr lang="hu-HU" dirty="0" smtClean="0"/>
              <a:t>Építőművészet</a:t>
            </a:r>
          </a:p>
          <a:p>
            <a:pPr marL="342900" indent="-342900">
              <a:buAutoNum type="arabicPeriod" startAt="6"/>
            </a:pPr>
            <a:r>
              <a:rPr lang="hu-HU" dirty="0" smtClean="0"/>
              <a:t>Kézműves iparművészet a gazdaságban és a múzeumokban, galériákban, művészeti vásárokon</a:t>
            </a:r>
            <a:endParaRPr lang="hu-HU" dirty="0"/>
          </a:p>
          <a:p>
            <a:r>
              <a:rPr lang="hu-HU" dirty="0" smtClean="0"/>
              <a:t>15. Szoborparkok helyzete</a:t>
            </a:r>
          </a:p>
          <a:p>
            <a:r>
              <a:rPr lang="hu-HU" dirty="0" smtClean="0"/>
              <a:t>16. Művészettámogatási alapok, források, pályázati rendszer</a:t>
            </a:r>
            <a:endParaRPr lang="hu-HU" dirty="0"/>
          </a:p>
        </p:txBody>
      </p:sp>
    </p:spTree>
    <p:extLst>
      <p:ext uri="{BB962C8B-B14F-4D97-AF65-F5344CB8AC3E}">
        <p14:creationId xmlns:p14="http://schemas.microsoft.com/office/powerpoint/2010/main" val="387674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395536" y="188640"/>
            <a:ext cx="8280920" cy="6463308"/>
          </a:xfrm>
          <a:prstGeom prst="rect">
            <a:avLst/>
          </a:prstGeom>
          <a:noFill/>
        </p:spPr>
        <p:txBody>
          <a:bodyPr wrap="square" rtlCol="0">
            <a:spAutoFit/>
          </a:bodyPr>
          <a:lstStyle/>
          <a:p>
            <a:pPr algn="ctr"/>
            <a:r>
              <a:rPr lang="hu-HU" b="1" dirty="0">
                <a:solidFill>
                  <a:srgbClr val="FF0000"/>
                </a:solidFill>
              </a:rPr>
              <a:t>Á</a:t>
            </a:r>
            <a:r>
              <a:rPr lang="hu-HU" b="1" dirty="0" smtClean="0">
                <a:solidFill>
                  <a:srgbClr val="FF0000"/>
                </a:solidFill>
              </a:rPr>
              <a:t>llami kötelezettségek a művészi képességek, tehetség kibontakoztatására </a:t>
            </a:r>
            <a:br>
              <a:rPr lang="hu-HU" b="1" dirty="0" smtClean="0">
                <a:solidFill>
                  <a:srgbClr val="FF0000"/>
                </a:solidFill>
              </a:rPr>
            </a:br>
            <a:r>
              <a:rPr lang="hu-HU" b="1" dirty="0" smtClean="0">
                <a:solidFill>
                  <a:srgbClr val="FF0000"/>
                </a:solidFill>
              </a:rPr>
              <a:t>és a művészetek fejlesztésére</a:t>
            </a:r>
            <a:endParaRPr lang="hu-HU" dirty="0"/>
          </a:p>
          <a:p>
            <a:r>
              <a:rPr lang="hu-HU" dirty="0"/>
              <a:t>J</a:t>
            </a:r>
            <a:r>
              <a:rPr lang="hu-HU" dirty="0" smtClean="0"/>
              <a:t>ogalkotás, stratégiai döntések, irányítás, végrehajtás, társadalmi kontroll, </a:t>
            </a:r>
            <a:br>
              <a:rPr lang="hu-HU" dirty="0" smtClean="0"/>
            </a:br>
            <a:r>
              <a:rPr lang="hu-HU" dirty="0" smtClean="0"/>
              <a:t>     a változásokat és a rossz döntéseket követő korrekció,  </a:t>
            </a:r>
            <a:br>
              <a:rPr lang="hu-HU" dirty="0" smtClean="0"/>
            </a:br>
            <a:r>
              <a:rPr lang="hu-HU" dirty="0" smtClean="0"/>
              <a:t>     minisztériumok, parlamenti bizottságok, tanácsadó testületek</a:t>
            </a:r>
            <a:br>
              <a:rPr lang="hu-HU" dirty="0" smtClean="0"/>
            </a:br>
            <a:r>
              <a:rPr lang="hu-HU" dirty="0" smtClean="0"/>
              <a:t>     művészeti akadémiák és kutató intézetek</a:t>
            </a:r>
            <a:br>
              <a:rPr lang="hu-HU" dirty="0" smtClean="0"/>
            </a:br>
            <a:r>
              <a:rPr lang="hu-HU" dirty="0" smtClean="0"/>
              <a:t>     művészeti ernyőszervezetek</a:t>
            </a:r>
            <a:br>
              <a:rPr lang="hu-HU" dirty="0" smtClean="0"/>
            </a:br>
            <a:r>
              <a:rPr lang="hu-HU" dirty="0" smtClean="0"/>
              <a:t>     művészeti intézmények, művészetoktatási- és művészképző intézmények </a:t>
            </a:r>
            <a:br>
              <a:rPr lang="hu-HU" dirty="0" smtClean="0"/>
            </a:br>
            <a:r>
              <a:rPr lang="hu-HU" dirty="0" smtClean="0"/>
              <a:t>     külföldi magyar intézetek</a:t>
            </a:r>
            <a:br>
              <a:rPr lang="hu-HU" dirty="0" smtClean="0"/>
            </a:br>
            <a:r>
              <a:rPr lang="hu-HU" dirty="0" smtClean="0"/>
              <a:t>     művészeti- és kreatív vállalkozások, ügynökségek</a:t>
            </a:r>
          </a:p>
          <a:p>
            <a:r>
              <a:rPr lang="hu-HU" dirty="0"/>
              <a:t> </a:t>
            </a:r>
            <a:r>
              <a:rPr lang="hu-HU" dirty="0" smtClean="0"/>
              <a:t>    Művészeti infrastruktúra kiépítése az egész országban</a:t>
            </a:r>
            <a:br>
              <a:rPr lang="hu-HU" dirty="0" smtClean="0"/>
            </a:br>
            <a:r>
              <a:rPr lang="hu-HU" dirty="0" smtClean="0"/>
              <a:t>     Művészeti kiadók és médiák</a:t>
            </a:r>
          </a:p>
          <a:p>
            <a:r>
              <a:rPr lang="hu-HU" dirty="0" smtClean="0"/>
              <a:t> Fejlesztési stratégiák: művészeti, kulturális, tudományos, oktatási, gazdasági, ipari, </a:t>
            </a:r>
            <a:br>
              <a:rPr lang="hu-HU" dirty="0" smtClean="0"/>
            </a:br>
            <a:r>
              <a:rPr lang="hu-HU" dirty="0" smtClean="0"/>
              <a:t>     innováció- és társadalomfejlesztési stratégiák, kulturális örökség stratégia, </a:t>
            </a:r>
            <a:br>
              <a:rPr lang="hu-HU" dirty="0" smtClean="0"/>
            </a:br>
            <a:r>
              <a:rPr lang="hu-HU" dirty="0" smtClean="0"/>
              <a:t>     szolgáltatásfejlesztési,</a:t>
            </a:r>
            <a:r>
              <a:rPr lang="hu-HU" dirty="0"/>
              <a:t> </a:t>
            </a:r>
            <a:r>
              <a:rPr lang="hu-HU" dirty="0" smtClean="0"/>
              <a:t>idegenforgalmi stratégia, </a:t>
            </a:r>
            <a:br>
              <a:rPr lang="hu-HU" dirty="0" smtClean="0"/>
            </a:br>
            <a:r>
              <a:rPr lang="hu-HU" dirty="0" smtClean="0"/>
              <a:t> Állami támogatási rendszer, és egyéb állami mecenatúra</a:t>
            </a:r>
            <a:br>
              <a:rPr lang="hu-HU" dirty="0" smtClean="0"/>
            </a:br>
            <a:r>
              <a:rPr lang="hu-HU" dirty="0" smtClean="0"/>
              <a:t> Nemzetközi művészeti és kulturális kapcsolatok</a:t>
            </a:r>
            <a:br>
              <a:rPr lang="hu-HU" dirty="0" smtClean="0"/>
            </a:br>
            <a:r>
              <a:rPr lang="hu-HU" dirty="0" smtClean="0"/>
              <a:t>     a kortárs művészethez való hozzáférés biztosítása </a:t>
            </a:r>
            <a:r>
              <a:rPr lang="hu-HU" dirty="0"/>
              <a:t>i</a:t>
            </a:r>
            <a:r>
              <a:rPr lang="hu-HU" dirty="0" smtClean="0"/>
              <a:t>tthon és külföldön</a:t>
            </a:r>
            <a:br>
              <a:rPr lang="hu-HU" dirty="0" smtClean="0"/>
            </a:br>
            <a:r>
              <a:rPr lang="hu-HU" dirty="0" smtClean="0"/>
              <a:t> Kormányzati döntések előkészítése: nyilvánosság bevonása a döntés előkészítésekbe</a:t>
            </a:r>
            <a:br>
              <a:rPr lang="hu-HU" dirty="0" smtClean="0"/>
            </a:br>
            <a:r>
              <a:rPr lang="hu-HU" dirty="0" smtClean="0"/>
              <a:t>     hatékonysági tanulmányok, felmérések, összehasonlító elemzések</a:t>
            </a:r>
            <a:br>
              <a:rPr lang="hu-HU" dirty="0" smtClean="0"/>
            </a:br>
            <a:r>
              <a:rPr lang="hu-HU" dirty="0" smtClean="0"/>
              <a:t> Eredményesség mérése: statisztikai rendszerek és megfelelősége, változások követése,</a:t>
            </a:r>
            <a:br>
              <a:rPr lang="hu-HU" dirty="0" smtClean="0"/>
            </a:br>
            <a:r>
              <a:rPr lang="hu-HU" dirty="0" smtClean="0"/>
              <a:t>       nemzetközi statisztikai rendszerek</a:t>
            </a:r>
            <a:br>
              <a:rPr lang="hu-HU" dirty="0" smtClean="0"/>
            </a:br>
            <a:r>
              <a:rPr lang="hu-HU" dirty="0" smtClean="0"/>
              <a:t> Vállalati, civil szervezeti és magántámogatások állami ösztönzése, adókedvezményei</a:t>
            </a:r>
            <a:endParaRPr lang="hu-HU" dirty="0"/>
          </a:p>
        </p:txBody>
      </p:sp>
    </p:spTree>
    <p:extLst>
      <p:ext uri="{BB962C8B-B14F-4D97-AF65-F5344CB8AC3E}">
        <p14:creationId xmlns:p14="http://schemas.microsoft.com/office/powerpoint/2010/main" val="3926681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21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79512" y="44624"/>
            <a:ext cx="8784976" cy="7294305"/>
          </a:xfrm>
          <a:prstGeom prst="rect">
            <a:avLst/>
          </a:prstGeom>
          <a:noFill/>
        </p:spPr>
        <p:txBody>
          <a:bodyPr wrap="square" rtlCol="0">
            <a:spAutoFit/>
          </a:bodyPr>
          <a:lstStyle/>
          <a:p>
            <a:pPr marL="342900" indent="-342900">
              <a:buAutoNum type="arabicPeriod"/>
            </a:pPr>
            <a:r>
              <a:rPr lang="hu-HU" dirty="0" smtClean="0">
                <a:solidFill>
                  <a:srgbClr val="FF0000"/>
                </a:solidFill>
              </a:rPr>
              <a:t>Életképes és fenntartható művészi karrier építés állami biztosítása</a:t>
            </a:r>
          </a:p>
          <a:p>
            <a:endParaRPr lang="hu-HU" sz="1000" dirty="0"/>
          </a:p>
          <a:p>
            <a:r>
              <a:rPr lang="hu-HU" dirty="0" smtClean="0"/>
              <a:t>Feltételei: </a:t>
            </a:r>
          </a:p>
          <a:p>
            <a:r>
              <a:rPr lang="hu-HU" dirty="0" smtClean="0"/>
              <a:t>Közép- és felsőfokú művészetoktatás</a:t>
            </a:r>
            <a:br>
              <a:rPr lang="hu-HU" dirty="0" smtClean="0"/>
            </a:br>
            <a:r>
              <a:rPr lang="hu-HU" dirty="0" smtClean="0"/>
              <a:t>Művészképzés</a:t>
            </a:r>
          </a:p>
          <a:p>
            <a:r>
              <a:rPr lang="hu-HU" dirty="0" smtClean="0"/>
              <a:t>Műhely- és műteremlakás, infrastrukturális háttér kiépítettsége az egész országban</a:t>
            </a:r>
            <a:endParaRPr lang="hu-HU" dirty="0"/>
          </a:p>
          <a:p>
            <a:endParaRPr lang="hu-HU" sz="800" b="1" dirty="0" smtClean="0"/>
          </a:p>
          <a:p>
            <a:r>
              <a:rPr lang="hu-HU" b="1" dirty="0" smtClean="0"/>
              <a:t>Pályakezdő művészek segítése</a:t>
            </a:r>
            <a:r>
              <a:rPr lang="hu-HU" dirty="0" smtClean="0"/>
              <a:t>:</a:t>
            </a:r>
          </a:p>
          <a:p>
            <a:r>
              <a:rPr lang="hu-HU" dirty="0" smtClean="0"/>
              <a:t>Ösztöndíjak, külföldi tanulmányok</a:t>
            </a:r>
          </a:p>
          <a:p>
            <a:r>
              <a:rPr lang="hu-HU" dirty="0" smtClean="0"/>
              <a:t>Továbbtanulás, önképzés lehetősége: </a:t>
            </a:r>
            <a:r>
              <a:rPr lang="hu-HU" dirty="0" err="1" smtClean="0"/>
              <a:t>DHL-képzés</a:t>
            </a:r>
            <a:r>
              <a:rPr lang="hu-HU" dirty="0" smtClean="0"/>
              <a:t>, művészeti szimpóziumok, átképzés</a:t>
            </a:r>
          </a:p>
          <a:p>
            <a:r>
              <a:rPr lang="hu-HU" dirty="0" smtClean="0"/>
              <a:t>Kiállítási és egyéb megjelenési lehetőségek: múzeumok, galériák, egyéb kiállítóhelyek</a:t>
            </a:r>
          </a:p>
          <a:p>
            <a:r>
              <a:rPr lang="hu-HU" dirty="0" smtClean="0"/>
              <a:t>Műkritika, művészettörténészi interpretáció, művészetközvetítő intézmények és szakemberei, programjai, művészeti médiákon belüli arányos megjelenés lehetősége</a:t>
            </a:r>
          </a:p>
          <a:p>
            <a:r>
              <a:rPr lang="hu-HU" dirty="0" smtClean="0"/>
              <a:t>A társadalom hozzáférése műveikhez, művészeti eredményeikhez: művészeti ismeretterjesztés, közönségszervezés, művészeti rendezvények</a:t>
            </a:r>
          </a:p>
          <a:p>
            <a:r>
              <a:rPr lang="hu-HU" dirty="0" smtClean="0"/>
              <a:t>Elismerés : szakmai (művészeti szervezetek, műkritikusok, szponzori támogatás, magángyűjtés,</a:t>
            </a:r>
          </a:p>
          <a:p>
            <a:r>
              <a:rPr lang="hu-HU" dirty="0" smtClean="0"/>
              <a:t>Állami: fiataloknak adható művészeti díjak, kutatói pályázatok,a alkotói pályázatok, tehetség programok, </a:t>
            </a:r>
          </a:p>
          <a:p>
            <a:endParaRPr lang="hu-HU" sz="1000" dirty="0"/>
          </a:p>
          <a:p>
            <a:r>
              <a:rPr lang="hu-HU" b="1" dirty="0" smtClean="0"/>
              <a:t>Fiatal művészek alkotói kiteljesedésének segítése</a:t>
            </a:r>
            <a:r>
              <a:rPr lang="hu-HU" dirty="0" smtClean="0"/>
              <a:t>:</a:t>
            </a:r>
          </a:p>
          <a:p>
            <a:r>
              <a:rPr lang="hu-HU" dirty="0" smtClean="0"/>
              <a:t>Rezidencia programok, nemzetközi megmérettetés – biennálék, fesztiválok, művészeti vásárok, országos és nemzetközi kiállítások, </a:t>
            </a:r>
            <a:r>
              <a:rPr lang="hu-HU" dirty="0" err="1" smtClean="0"/>
              <a:t>stb-n</a:t>
            </a:r>
            <a:r>
              <a:rPr lang="hu-HU" dirty="0" smtClean="0"/>
              <a:t> való részvétel anyagi támogatása, </a:t>
            </a:r>
            <a:br>
              <a:rPr lang="hu-HU" dirty="0" smtClean="0"/>
            </a:br>
            <a:r>
              <a:rPr lang="hu-HU" dirty="0" smtClean="0"/>
              <a:t>művésztelepek, szimpóziumok, alkotóházak, alkotótelepek állami fenntartása</a:t>
            </a:r>
            <a:br>
              <a:rPr lang="hu-HU" dirty="0" smtClean="0"/>
            </a:br>
            <a:r>
              <a:rPr lang="hu-HU" dirty="0" smtClean="0"/>
              <a:t>országos pályázatok, művészeti vállalkozások, díjak, ösztöndíjak, gyűjtés, támogatás ösztönzése, elismerése</a:t>
            </a:r>
          </a:p>
          <a:p>
            <a:endParaRPr lang="hu-HU" dirty="0"/>
          </a:p>
        </p:txBody>
      </p:sp>
    </p:spTree>
    <p:extLst>
      <p:ext uri="{BB962C8B-B14F-4D97-AF65-F5344CB8AC3E}">
        <p14:creationId xmlns:p14="http://schemas.microsoft.com/office/powerpoint/2010/main" val="2834033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51520" y="116632"/>
            <a:ext cx="8640960" cy="6032421"/>
          </a:xfrm>
          <a:prstGeom prst="rect">
            <a:avLst/>
          </a:prstGeom>
          <a:noFill/>
        </p:spPr>
        <p:txBody>
          <a:bodyPr wrap="square" rtlCol="0">
            <a:spAutoFit/>
          </a:bodyPr>
          <a:lstStyle/>
          <a:p>
            <a:pPr algn="ctr"/>
            <a:r>
              <a:rPr lang="hu-HU" sz="2000" b="1" dirty="0" smtClean="0"/>
              <a:t>Művész státusz létrehozása</a:t>
            </a:r>
            <a:r>
              <a:rPr lang="hu-HU" dirty="0"/>
              <a:t/>
            </a:r>
            <a:br>
              <a:rPr lang="hu-HU" dirty="0"/>
            </a:br>
            <a:endParaRPr lang="hu-HU" dirty="0" smtClean="0"/>
          </a:p>
          <a:p>
            <a:r>
              <a:rPr lang="hu-HU" dirty="0" smtClean="0"/>
              <a:t>A művészstátusz törvénybe foglalását az teszi szükségessé, hogy Magyarországon a művészt nem a maga valóságos társadalmi szerepének megfelelően, azaz a kollektív tudás különleges, a tudománnyal egyenértékű formálójaként, hanem a 19. századból megörökölt viszonyokat fenntartva, tisztán gazdasági szereplőként, és azon belül is egyszerű munka-vállalóként, vagy önfoglalkoztató, illetve kisvállalkozóként kezeli az állam, ugyanakkor nem biztosítja számára a szükséges mértékben a munkavégzése, gazdálkodása, vállalkozása lehetőségét és feltételeit, a munkája jellegével (magas intellektuális tevékenység) azonos értékű javadalmazást és más alkalmazotti/dolgozói juttatásokat, sem minimál bért, sem munkanélküli segélyt, sem </a:t>
            </a:r>
            <a:r>
              <a:rPr lang="hu-HU" dirty="0" err="1" smtClean="0"/>
              <a:t>kafetériát</a:t>
            </a:r>
            <a:r>
              <a:rPr lang="hu-HU" dirty="0" smtClean="0"/>
              <a:t>, </a:t>
            </a:r>
            <a:r>
              <a:rPr lang="hu-HU" dirty="0" err="1" smtClean="0"/>
              <a:t>sem</a:t>
            </a:r>
            <a:r>
              <a:rPr lang="hu-HU" dirty="0" smtClean="0"/>
              <a:t> a szükséges munkafeltételeket, sem a </a:t>
            </a:r>
            <a:r>
              <a:rPr lang="hu-HU" dirty="0" err="1" smtClean="0"/>
              <a:t>vállalkozó-kéval</a:t>
            </a:r>
            <a:r>
              <a:rPr lang="hu-HU" dirty="0" smtClean="0"/>
              <a:t>  és vállalatalapítókkal azonos szintű állami támogatást, fejlesztést - a művész speciális munkavégzéséhez és alkotói kiteljesedésének, valamint az alkotása egyszerű árunál jóval nagyobb többletérték előállításához kapcsolódó bérezést, jogokat. </a:t>
            </a:r>
          </a:p>
          <a:p>
            <a:endParaRPr lang="hu-HU" sz="1000" dirty="0" smtClean="0"/>
          </a:p>
          <a:p>
            <a:r>
              <a:rPr lang="hu-HU" dirty="0" smtClean="0"/>
              <a:t>A művészek jogállásának a törvénybe foglalása és a törvény hatályba léptetése ma alapvető feltétele a művész társadalmi helyzetének rendezésére, munkájának, javadalmazásának, és alkotása, mint a személyes művészetén túlmutató társadalmi közjó elismerésére. </a:t>
            </a:r>
          </a:p>
          <a:p>
            <a:endParaRPr lang="hu-HU" sz="800" dirty="0"/>
          </a:p>
          <a:p>
            <a:r>
              <a:rPr lang="hu-HU" sz="2000" dirty="0" smtClean="0">
                <a:solidFill>
                  <a:srgbClr val="FF0000"/>
                </a:solidFill>
              </a:rPr>
              <a:t>Az ismert művészstátusz törvényekre jellemző, hogy nem a művészet normatív keretek közé szorítása a célja, hanem a társadalom, gazdaság, kultúra elősegítése a művészet alkotmányjogi biztosításával, és annak érvényesítésével.</a:t>
            </a:r>
          </a:p>
        </p:txBody>
      </p:sp>
    </p:spTree>
    <p:extLst>
      <p:ext uri="{BB962C8B-B14F-4D97-AF65-F5344CB8AC3E}">
        <p14:creationId xmlns:p14="http://schemas.microsoft.com/office/powerpoint/2010/main" val="3390082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79512" y="188640"/>
            <a:ext cx="8712968" cy="6463308"/>
          </a:xfrm>
          <a:prstGeom prst="rect">
            <a:avLst/>
          </a:prstGeom>
          <a:noFill/>
        </p:spPr>
        <p:txBody>
          <a:bodyPr wrap="square" rtlCol="0">
            <a:spAutoFit/>
          </a:bodyPr>
          <a:lstStyle/>
          <a:p>
            <a:r>
              <a:rPr lang="hu-HU" b="1" dirty="0"/>
              <a:t>2019 </a:t>
            </a:r>
            <a:r>
              <a:rPr lang="hu-HU" dirty="0"/>
              <a:t>- </a:t>
            </a:r>
            <a:r>
              <a:rPr lang="hu-HU" b="1" dirty="0"/>
              <a:t>Az UNESCO tagjai elfogadták, hogy </a:t>
            </a:r>
            <a:r>
              <a:rPr lang="hu-HU" b="1" u="sng" dirty="0"/>
              <a:t>a művészi szabadság emberi alapjog</a:t>
            </a:r>
            <a:r>
              <a:rPr lang="hu-HU" b="1" dirty="0"/>
              <a:t>, mely a nemzetközi jog által védett számos alap</a:t>
            </a:r>
            <a:r>
              <a:rPr lang="hu-HU" b="1" u="sng" dirty="0"/>
              <a:t>jogokat foglal magában</a:t>
            </a:r>
            <a:r>
              <a:rPr lang="hu-HU" b="1" dirty="0"/>
              <a:t>:  </a:t>
            </a:r>
            <a:r>
              <a:rPr lang="hu-HU" b="1" i="1" dirty="0"/>
              <a:t/>
            </a:r>
            <a:br>
              <a:rPr lang="hu-HU" b="1" i="1" dirty="0"/>
            </a:br>
            <a:r>
              <a:rPr lang="hu-HU" b="1" i="1" dirty="0"/>
              <a:t/>
            </a:r>
            <a:br>
              <a:rPr lang="hu-HU" b="1" i="1" dirty="0"/>
            </a:br>
            <a:r>
              <a:rPr lang="hu-HU" dirty="0"/>
              <a:t>- </a:t>
            </a:r>
            <a:r>
              <a:rPr lang="hu-HU" b="1" dirty="0"/>
              <a:t>az alkotáshoz való jog </a:t>
            </a:r>
            <a:r>
              <a:rPr lang="hu-HU" dirty="0"/>
              <a:t>kormányzati cenzúra, politikai megfélemlítés és a nem kormányzati szereplők</a:t>
            </a:r>
            <a:br>
              <a:rPr lang="hu-HU" dirty="0"/>
            </a:br>
            <a:r>
              <a:rPr lang="hu-HU" dirty="0"/>
              <a:t>  (intoleráns egyének, szélsőséges vallási és más embercsoportok, rasszizmus, gyűlöletbeszéd stb.) nyomása </a:t>
            </a:r>
            <a:br>
              <a:rPr lang="hu-HU" dirty="0"/>
            </a:br>
            <a:r>
              <a:rPr lang="hu-HU" dirty="0"/>
              <a:t>  nélkül; </a:t>
            </a:r>
            <a:br>
              <a:rPr lang="hu-HU" dirty="0"/>
            </a:br>
            <a:r>
              <a:rPr lang="hu-HU" dirty="0"/>
              <a:t>- </a:t>
            </a:r>
            <a:r>
              <a:rPr lang="hu-HU" b="1" dirty="0"/>
              <a:t>a művészi kifejezés szabadsága</a:t>
            </a:r>
            <a:r>
              <a:rPr lang="hu-HU" dirty="0"/>
              <a:t>;</a:t>
            </a:r>
            <a:r>
              <a:rPr lang="hu-HU" b="1" dirty="0"/>
              <a:t> </a:t>
            </a:r>
            <a:r>
              <a:rPr lang="hu-HU" dirty="0"/>
              <a:t/>
            </a:r>
            <a:br>
              <a:rPr lang="hu-HU" dirty="0"/>
            </a:br>
            <a:r>
              <a:rPr lang="hu-HU" dirty="0"/>
              <a:t>- </a:t>
            </a:r>
            <a:r>
              <a:rPr lang="hu-HU" b="1" dirty="0"/>
              <a:t>a szabad mozgáshoz (transznacionális mobilitás) való jog</a:t>
            </a:r>
            <a:r>
              <a:rPr lang="hu-HU" dirty="0"/>
              <a:t>; </a:t>
            </a:r>
            <a:br>
              <a:rPr lang="hu-HU" dirty="0"/>
            </a:br>
            <a:r>
              <a:rPr lang="hu-HU" dirty="0"/>
              <a:t>- </a:t>
            </a:r>
            <a:r>
              <a:rPr lang="hu-HU" b="1" dirty="0"/>
              <a:t>a szabad egyesüléshez való jog</a:t>
            </a:r>
            <a:r>
              <a:rPr lang="hu-HU" dirty="0"/>
              <a:t>; </a:t>
            </a:r>
            <a:br>
              <a:rPr lang="hu-HU" dirty="0"/>
            </a:br>
            <a:r>
              <a:rPr lang="hu-HU" dirty="0"/>
              <a:t>- </a:t>
            </a:r>
            <a:r>
              <a:rPr lang="hu-HU" b="1" dirty="0"/>
              <a:t>a szociális és gazdasági jogok védelméhez való jog; </a:t>
            </a:r>
            <a:br>
              <a:rPr lang="hu-HU" b="1" dirty="0"/>
            </a:br>
            <a:r>
              <a:rPr lang="hu-HU" b="1" dirty="0"/>
              <a:t>- a szellemi alkotással összefüggő szerzői  és szomszédos jogok;</a:t>
            </a:r>
            <a:br>
              <a:rPr lang="hu-HU" b="1" dirty="0"/>
            </a:br>
            <a:r>
              <a:rPr lang="hu-HU" b="1" dirty="0"/>
              <a:t>- a kulturális életben való részvételhez való jog.</a:t>
            </a:r>
            <a:endParaRPr lang="hu-HU" dirty="0"/>
          </a:p>
          <a:p>
            <a:r>
              <a:rPr lang="hu-HU" dirty="0"/>
              <a:t/>
            </a:r>
            <a:br>
              <a:rPr lang="hu-HU" dirty="0"/>
            </a:br>
            <a:r>
              <a:rPr lang="hu-HU" dirty="0"/>
              <a:t>Továbbá, elfogadták, </a:t>
            </a:r>
            <a:r>
              <a:rPr lang="hu-HU" u="sng" dirty="0"/>
              <a:t>hogy mindezek korlátozása emberi jogokat sért</a:t>
            </a:r>
            <a:r>
              <a:rPr lang="hu-HU" dirty="0"/>
              <a:t>, a művészetet fenyegeti, a szabadságot korlátozza, s ezáltal gyengíti a kulturális kifejezés sokszínűségét, és erodálja a társadalom egészséges fejlődését, az egyéni jólétet és életminőséget</a:t>
            </a:r>
            <a:r>
              <a:rPr lang="hu-HU" dirty="0" smtClean="0"/>
              <a:t>.</a:t>
            </a:r>
          </a:p>
          <a:p>
            <a:endParaRPr lang="hu-HU" dirty="0"/>
          </a:p>
          <a:p>
            <a:r>
              <a:rPr lang="hu-HU" dirty="0" smtClean="0"/>
              <a:t>2024. </a:t>
            </a:r>
            <a:r>
              <a:rPr lang="hu-HU" dirty="0"/>
              <a:t>d</a:t>
            </a:r>
            <a:r>
              <a:rPr lang="hu-HU" dirty="0" smtClean="0"/>
              <a:t>ecember – EU rendelet a tagországoknak a művészstátusz </a:t>
            </a:r>
            <a:r>
              <a:rPr lang="hu-HU" dirty="0" err="1" smtClean="0"/>
              <a:t>trvény</a:t>
            </a:r>
            <a:r>
              <a:rPr lang="hu-HU" dirty="0" smtClean="0"/>
              <a:t> mielőbbi létrehozásához és beiktatásához</a:t>
            </a:r>
            <a:endParaRPr lang="hu-HU" dirty="0"/>
          </a:p>
          <a:p>
            <a:r>
              <a:rPr lang="hu-HU" dirty="0"/>
              <a:t> </a:t>
            </a:r>
          </a:p>
          <a:p>
            <a:endParaRPr lang="hu-HU" dirty="0"/>
          </a:p>
        </p:txBody>
      </p:sp>
    </p:spTree>
    <p:extLst>
      <p:ext uri="{BB962C8B-B14F-4D97-AF65-F5344CB8AC3E}">
        <p14:creationId xmlns:p14="http://schemas.microsoft.com/office/powerpoint/2010/main" val="1794875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1" y="-27384"/>
            <a:ext cx="9161091" cy="688538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310636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78" y="116632"/>
            <a:ext cx="8841918" cy="654431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2089917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zövegdoboz 9"/>
          <p:cNvSpPr txBox="1"/>
          <p:nvPr/>
        </p:nvSpPr>
        <p:spPr>
          <a:xfrm>
            <a:off x="107504" y="-27384"/>
            <a:ext cx="8928992" cy="7078861"/>
          </a:xfrm>
          <a:prstGeom prst="rect">
            <a:avLst/>
          </a:prstGeom>
          <a:noFill/>
        </p:spPr>
        <p:txBody>
          <a:bodyPr wrap="square" rtlCol="0">
            <a:spAutoFit/>
          </a:bodyPr>
          <a:lstStyle/>
          <a:p>
            <a:r>
              <a:rPr lang="hu-HU" dirty="0" smtClean="0">
                <a:solidFill>
                  <a:srgbClr val="FF0000"/>
                </a:solidFill>
              </a:rPr>
              <a:t>Nálunk a művészi alkotófolyamat emberi alapjog</a:t>
            </a:r>
            <a:r>
              <a:rPr lang="hu-HU" dirty="0" smtClean="0"/>
              <a:t>,</a:t>
            </a:r>
            <a:r>
              <a:rPr lang="hu-HU" dirty="0" smtClean="0">
                <a:solidFill>
                  <a:srgbClr val="0070C0"/>
                </a:solidFill>
              </a:rPr>
              <a:t> a művészi kifejezés véleményalkotás</a:t>
            </a:r>
            <a:r>
              <a:rPr lang="hu-HU" dirty="0" smtClean="0"/>
              <a:t>, </a:t>
            </a:r>
            <a:br>
              <a:rPr lang="hu-HU" dirty="0" smtClean="0"/>
            </a:br>
            <a:r>
              <a:rPr lang="hu-HU" dirty="0" smtClean="0">
                <a:solidFill>
                  <a:srgbClr val="00B050"/>
                </a:solidFill>
              </a:rPr>
              <a:t>a mű a művészeti kommunikációs közeg eleme</a:t>
            </a:r>
            <a:r>
              <a:rPr lang="hu-HU" dirty="0" smtClean="0"/>
              <a:t>, </a:t>
            </a:r>
            <a:r>
              <a:rPr lang="hu-HU" dirty="0" smtClean="0">
                <a:solidFill>
                  <a:schemeClr val="accent2">
                    <a:lumMod val="60000"/>
                    <a:lumOff val="40000"/>
                  </a:schemeClr>
                </a:solidFill>
              </a:rPr>
              <a:t>amely alkotójának a (szellemi) tulajdonaként védelemben részesül</a:t>
            </a:r>
            <a:r>
              <a:rPr lang="hu-HU" dirty="0" smtClean="0"/>
              <a:t>, </a:t>
            </a:r>
            <a:r>
              <a:rPr lang="hu-HU" b="1" dirty="0" smtClean="0"/>
              <a:t>azonban a művészeti szabadságnak nem csak ezek a kritériumai.</a:t>
            </a:r>
            <a:r>
              <a:rPr lang="hu-HU" dirty="0" smtClean="0"/>
              <a:t> </a:t>
            </a:r>
            <a:br>
              <a:rPr lang="hu-HU" dirty="0" smtClean="0"/>
            </a:br>
            <a:r>
              <a:rPr lang="hu-HU" sz="800" dirty="0" smtClean="0"/>
              <a:t/>
            </a:r>
            <a:br>
              <a:rPr lang="hu-HU" sz="800" dirty="0" smtClean="0"/>
            </a:br>
            <a:r>
              <a:rPr lang="hu-HU" dirty="0" smtClean="0"/>
              <a:t>Az alapjog valamennyi alanyi jogi komponense eltérő funkcióval, de alapjogi maggal rendelkezik. </a:t>
            </a:r>
          </a:p>
          <a:p>
            <a:r>
              <a:rPr lang="hu-HU" dirty="0" smtClean="0"/>
              <a:t>A művészet szabadsága alanyi jog meghatározásakor elválik egymástól az </a:t>
            </a:r>
            <a:r>
              <a:rPr lang="hu-HU" dirty="0" smtClean="0">
                <a:solidFill>
                  <a:srgbClr val="FF0000"/>
                </a:solidFill>
              </a:rPr>
              <a:t>alapjogi jogképesség</a:t>
            </a:r>
            <a:r>
              <a:rPr lang="hu-HU" dirty="0" smtClean="0"/>
              <a:t> </a:t>
            </a:r>
            <a:r>
              <a:rPr lang="hu-HU" dirty="0" smtClean="0">
                <a:solidFill>
                  <a:srgbClr val="FF0000"/>
                </a:solidFill>
              </a:rPr>
              <a:t>és az alapjogi cselekvőképesség</a:t>
            </a:r>
            <a:r>
              <a:rPr lang="hu-HU" dirty="0" smtClean="0"/>
              <a:t> kategóriája.  A művészet szabadságának emberi jogi jellege eleve az individuumban jelöli ki a lehetséges jogalanyt, amit </a:t>
            </a:r>
            <a:r>
              <a:rPr lang="hu-HU" dirty="0" smtClean="0">
                <a:solidFill>
                  <a:srgbClr val="FF0000"/>
                </a:solidFill>
              </a:rPr>
              <a:t>az alkotótevékenység emberi méltóságtól való elválaszthatatlan tulajdonsága tovább erősít</a:t>
            </a:r>
            <a:r>
              <a:rPr lang="hu-HU" dirty="0" smtClean="0"/>
              <a:t>,  míg az alapjogi cselekvőképesség a jogosultak differenciált csoportjait hozza létre (képző- és iparművész, építőművész, előadóművész stb.). </a:t>
            </a:r>
          </a:p>
          <a:p>
            <a:endParaRPr lang="hu-HU" sz="800" dirty="0">
              <a:solidFill>
                <a:srgbClr val="FF0000"/>
              </a:solidFill>
            </a:endParaRPr>
          </a:p>
          <a:p>
            <a:r>
              <a:rPr lang="hu-HU" dirty="0" smtClean="0">
                <a:solidFill>
                  <a:srgbClr val="FF0000"/>
                </a:solidFill>
              </a:rPr>
              <a:t>Az alkotófolyamat és a mű nyilvánosságra hozásának szabadsága mellett a művészet szabadságának tartalmát képezi a más művészi munkássága megítélésének a joga is, mint kiegészítő jogosultság. </a:t>
            </a:r>
            <a:r>
              <a:rPr lang="hu-HU" b="1" dirty="0" smtClean="0"/>
              <a:t>Ez a tudomány területén a tudomány művelőinek az egyedüli joga</a:t>
            </a:r>
            <a:r>
              <a:rPr lang="hu-HU" dirty="0" smtClean="0"/>
              <a:t>, a művészet területén azonban nem, lásd: a Széchenyi Irodalmi és Művészeti Akadémia csak társult tagja a Magyar Tudományos Akadémiának, a művészettudomány pedig nem önálló tagozat a Tudományos Akadémián, s e két terület ugyan Magyar művészeti Akadémián jelen van, de egymástól függetlenül működik, pontosabban nemigen lehet tudni róla, hogy mit is csinál az elméleti tagozat, azon kívül, hogy kutat, amit egy művészettörténeti kutató intézetben is megtehet, vagy egy múzeumban.</a:t>
            </a:r>
            <a:br>
              <a:rPr lang="hu-HU" dirty="0" smtClean="0"/>
            </a:br>
            <a:endParaRPr lang="hu-HU" sz="800" dirty="0" smtClean="0"/>
          </a:p>
          <a:p>
            <a:r>
              <a:rPr lang="hu-HU" dirty="0" smtClean="0"/>
              <a:t>A „művészetnek” pusztán a művészekkel és a műveikkel való azonosítása nem fedi le a művészet fogalmát. A mű bemutatását követő megértése, művészetként való befogadása az, amely a mű tudásformáló erejét életre kelti, és társadalmi jelentőségét megsokszorozza.</a:t>
            </a:r>
          </a:p>
        </p:txBody>
      </p:sp>
    </p:spTree>
    <p:extLst>
      <p:ext uri="{BB962C8B-B14F-4D97-AF65-F5344CB8AC3E}">
        <p14:creationId xmlns:p14="http://schemas.microsoft.com/office/powerpoint/2010/main" val="701212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51520" y="116632"/>
            <a:ext cx="8640960" cy="6678751"/>
          </a:xfrm>
          <a:prstGeom prst="rect">
            <a:avLst/>
          </a:prstGeom>
          <a:noFill/>
        </p:spPr>
        <p:txBody>
          <a:bodyPr wrap="square" rtlCol="0">
            <a:spAutoFit/>
          </a:bodyPr>
          <a:lstStyle/>
          <a:p>
            <a:r>
              <a:rPr lang="hu-HU" dirty="0" smtClean="0"/>
              <a:t>Hogy ez ténylegesen mennyire sikerül, nagymértékben függ az adott ország alkotmányának a deklarációitól:  attól, hogy a szóban forgó jogi értéknek melyik aspektusát részesíti oltalomban az alkotmányozó. Ebből adódóan kardinális jelentőségű a szövegezés, amelyből a konkrét normatartalom kibontható.</a:t>
            </a:r>
          </a:p>
          <a:p>
            <a:endParaRPr lang="hu-HU" sz="800" dirty="0" smtClean="0"/>
          </a:p>
          <a:p>
            <a:r>
              <a:rPr lang="hu-HU" dirty="0" smtClean="0">
                <a:solidFill>
                  <a:srgbClr val="FF0000"/>
                </a:solidFill>
              </a:rPr>
              <a:t>Ha a jogalkotó a művészetet objektív jogként </a:t>
            </a:r>
            <a:r>
              <a:rPr lang="hu-HU" dirty="0" err="1" smtClean="0">
                <a:solidFill>
                  <a:srgbClr val="FF0000"/>
                </a:solidFill>
              </a:rPr>
              <a:t>konstituálja</a:t>
            </a:r>
            <a:r>
              <a:rPr lang="hu-HU" dirty="0" smtClean="0"/>
              <a:t>, akkor az állam számára olyan aktív magatartást ír elő, amely az alapjogi intézmény védelmét hivatott ellátni, azaz </a:t>
            </a:r>
            <a:r>
              <a:rPr lang="hu-HU" dirty="0" smtClean="0">
                <a:solidFill>
                  <a:srgbClr val="FF0000"/>
                </a:solidFill>
              </a:rPr>
              <a:t>az államnak az alapjog érvényesülését elősegítő és biztosító jogi hátteret és infrastruktúrát kell létrehoznia.</a:t>
            </a:r>
          </a:p>
          <a:p>
            <a:endParaRPr lang="hu-HU" sz="800" dirty="0" smtClean="0"/>
          </a:p>
          <a:p>
            <a:r>
              <a:rPr lang="hu-HU" dirty="0" smtClean="0">
                <a:solidFill>
                  <a:srgbClr val="FF0000"/>
                </a:solidFill>
              </a:rPr>
              <a:t>Ha szubjektív jogként értelmezi a művészetet</a:t>
            </a:r>
            <a:r>
              <a:rPr lang="hu-HU" dirty="0" smtClean="0"/>
              <a:t>, akkor a törvény védőjogként fog </a:t>
            </a:r>
            <a:r>
              <a:rPr lang="hu-HU" dirty="0" err="1" smtClean="0"/>
              <a:t>funkcionál-ni</a:t>
            </a:r>
            <a:r>
              <a:rPr lang="hu-HU" dirty="0" smtClean="0"/>
              <a:t>, amely tiltja az államnak a jogok korlátozását. </a:t>
            </a:r>
            <a:r>
              <a:rPr lang="hu-HU" dirty="0" smtClean="0">
                <a:solidFill>
                  <a:srgbClr val="FF0000"/>
                </a:solidFill>
              </a:rPr>
              <a:t>Ez esetben az alkotmányi rendelkezés alapjognak minősül.</a:t>
            </a:r>
          </a:p>
          <a:p>
            <a:endParaRPr lang="hu-HU" sz="800" dirty="0" smtClean="0"/>
          </a:p>
          <a:p>
            <a:r>
              <a:rPr lang="hu-HU" dirty="0" smtClean="0">
                <a:solidFill>
                  <a:srgbClr val="FF0000"/>
                </a:solidFill>
              </a:rPr>
              <a:t>Ha az állam a status </a:t>
            </a:r>
            <a:r>
              <a:rPr lang="hu-HU" dirty="0" err="1" smtClean="0">
                <a:solidFill>
                  <a:srgbClr val="FF0000"/>
                </a:solidFill>
              </a:rPr>
              <a:t>negativus</a:t>
            </a:r>
            <a:r>
              <a:rPr lang="hu-HU" dirty="0" smtClean="0">
                <a:solidFill>
                  <a:srgbClr val="FF0000"/>
                </a:solidFill>
              </a:rPr>
              <a:t> helyzetét helyezi előtérbe</a:t>
            </a:r>
            <a:r>
              <a:rPr lang="hu-HU" dirty="0" smtClean="0"/>
              <a:t>, akkor nem csupán a művész számára juttat szubjektív jogosultságot, hanem </a:t>
            </a:r>
            <a:r>
              <a:rPr lang="hu-HU" dirty="0" smtClean="0">
                <a:solidFill>
                  <a:srgbClr val="FF0000"/>
                </a:solidFill>
              </a:rPr>
              <a:t>az állam művészeti semlegességét sajátos tilalom formájában, parancsként írja elő, és kizárja a közhatalmat a művészeti kérdésekben való döntésekből. </a:t>
            </a:r>
            <a:endParaRPr lang="hu-HU" dirty="0" smtClean="0"/>
          </a:p>
          <a:p>
            <a:endParaRPr lang="hu-HU" sz="800" dirty="0"/>
          </a:p>
          <a:p>
            <a:r>
              <a:rPr lang="hu-HU" dirty="0">
                <a:solidFill>
                  <a:srgbClr val="FF0000"/>
                </a:solidFill>
              </a:rPr>
              <a:t>H</a:t>
            </a:r>
            <a:r>
              <a:rPr lang="hu-HU" dirty="0" smtClean="0">
                <a:solidFill>
                  <a:srgbClr val="FF0000"/>
                </a:solidFill>
              </a:rPr>
              <a:t>a a kulturális jogi jelleg dominál</a:t>
            </a:r>
            <a:r>
              <a:rPr lang="hu-HU" dirty="0" smtClean="0"/>
              <a:t> az értelmezésében, akkor a művészeket az állammal szemben olyan igények illetik meg, amelyek az állam aktív cselekvését célozzák, és azok teljesítését kikövetelhetik maguknak a művészek, mivel </a:t>
            </a:r>
            <a:r>
              <a:rPr lang="hu-HU" b="1" dirty="0" smtClean="0">
                <a:solidFill>
                  <a:srgbClr val="FF0000"/>
                </a:solidFill>
              </a:rPr>
              <a:t>alanyi jogként vehetik igénybe.</a:t>
            </a:r>
          </a:p>
          <a:p>
            <a:r>
              <a:rPr lang="hu-HU" dirty="0" smtClean="0">
                <a:solidFill>
                  <a:srgbClr val="FF0000"/>
                </a:solidFill>
              </a:rPr>
              <a:t>E speciális jogok körébe tartoznak az ún. szociális és kulturális jogok</a:t>
            </a:r>
            <a:r>
              <a:rPr lang="hu-HU" dirty="0" smtClean="0"/>
              <a:t>, amelyek jellege a tudomány és a művészet szabadsága tárgyában is fontos szerepet játszik. Ezekre az jellemző, hogy elismerésük és definiálásuk nemzetközi, nálunk viszont egyetlen törvényben sem szerepel a művészek szociális, munkavállalói, gazdasági és szociális joga. </a:t>
            </a:r>
            <a:endParaRPr lang="hu-HU" dirty="0"/>
          </a:p>
        </p:txBody>
      </p:sp>
    </p:spTree>
    <p:extLst>
      <p:ext uri="{BB962C8B-B14F-4D97-AF65-F5344CB8AC3E}">
        <p14:creationId xmlns:p14="http://schemas.microsoft.com/office/powerpoint/2010/main" val="993086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a:off x="179512" y="44624"/>
            <a:ext cx="8784976" cy="6863417"/>
          </a:xfrm>
          <a:prstGeom prst="rect">
            <a:avLst/>
          </a:prstGeom>
          <a:noFill/>
        </p:spPr>
        <p:txBody>
          <a:bodyPr wrap="square" rtlCol="0">
            <a:spAutoFit/>
          </a:bodyPr>
          <a:lstStyle/>
          <a:p>
            <a:r>
              <a:rPr lang="hu-HU" dirty="0" smtClean="0"/>
              <a:t>A magyar Alaptörvény közvetlenül a művészeti szabadság védelmét csak az általa </a:t>
            </a:r>
            <a:r>
              <a:rPr lang="hu-HU" dirty="0" err="1" smtClean="0"/>
              <a:t>köztestü-letté</a:t>
            </a:r>
            <a:r>
              <a:rPr lang="hu-HU" dirty="0" smtClean="0"/>
              <a:t> nyilvánított MMA köztestület kapcsán fogalmazza meg: - a (3) bekezdés első mondata a következő megfogalmazással él: </a:t>
            </a:r>
            <a:r>
              <a:rPr lang="hu-HU" dirty="0" smtClean="0">
                <a:solidFill>
                  <a:srgbClr val="FF0000"/>
                </a:solidFill>
              </a:rPr>
              <a:t>„- Magyarország védi […] a Magyar Művészeti Akadémia művészeti szabadságát.” </a:t>
            </a:r>
          </a:p>
          <a:p>
            <a:r>
              <a:rPr lang="hu-HU" dirty="0" smtClean="0"/>
              <a:t>Továbbá  2014-ben az MMA feladatkörébe tolta a saját feladatát:</a:t>
            </a:r>
            <a:endParaRPr lang="hu-HU" dirty="0"/>
          </a:p>
          <a:p>
            <a:pPr marL="85725" indent="-85725">
              <a:buFontTx/>
              <a:buChar char="-"/>
            </a:pPr>
            <a:r>
              <a:rPr lang="hu-HU" dirty="0" smtClean="0">
                <a:solidFill>
                  <a:srgbClr val="FF0000"/>
                </a:solidFill>
              </a:rPr>
              <a:t>”Az Alaptörvény X. cikk (1) bekezdésében foglalt követelménnyel összehangolva, a </a:t>
            </a:r>
            <a:r>
              <a:rPr lang="hu-HU" dirty="0" err="1" smtClean="0">
                <a:solidFill>
                  <a:srgbClr val="FF0000"/>
                </a:solidFill>
              </a:rPr>
              <a:t>köztes-tületi</a:t>
            </a:r>
            <a:r>
              <a:rPr lang="hu-HU" dirty="0" smtClean="0">
                <a:solidFill>
                  <a:srgbClr val="FF0000"/>
                </a:solidFill>
              </a:rPr>
              <a:t> formában működő </a:t>
            </a:r>
            <a:r>
              <a:rPr lang="hu-HU" dirty="0" err="1" smtClean="0">
                <a:solidFill>
                  <a:srgbClr val="FF0000"/>
                </a:solidFill>
              </a:rPr>
              <a:t>MMA-nak</a:t>
            </a:r>
            <a:r>
              <a:rPr lang="hu-HU" dirty="0" smtClean="0">
                <a:solidFill>
                  <a:srgbClr val="FF0000"/>
                </a:solidFill>
              </a:rPr>
              <a:t> az Alaptörvény értékrendjét meg nem sértve, a </a:t>
            </a:r>
            <a:r>
              <a:rPr lang="hu-HU" dirty="0" err="1" smtClean="0">
                <a:solidFill>
                  <a:srgbClr val="FF0000"/>
                </a:solidFill>
              </a:rPr>
              <a:t>művé-szeti</a:t>
            </a:r>
            <a:r>
              <a:rPr lang="hu-HU" dirty="0" smtClean="0">
                <a:solidFill>
                  <a:srgbClr val="FF0000"/>
                </a:solidFill>
              </a:rPr>
              <a:t> alkotás szabadságát, sokszínűségét, irányzatait, áramlatait egyaránt védelemben kell részesítenie.</a:t>
            </a:r>
          </a:p>
          <a:p>
            <a:r>
              <a:rPr lang="hu-HU" dirty="0" smtClean="0">
                <a:solidFill>
                  <a:srgbClr val="FF0000"/>
                </a:solidFill>
              </a:rPr>
              <a:t>Ugyanakkor a művészet szabadságát az első bekezdésben a véleménynyilvánítás jogához és megszorításához kötötte, ahogy a művészet terjesztésének a szabadságát is (70/G. §.)</a:t>
            </a:r>
            <a:endParaRPr lang="hu-HU" dirty="0">
              <a:solidFill>
                <a:srgbClr val="FF0000"/>
              </a:solidFill>
            </a:endParaRPr>
          </a:p>
          <a:p>
            <a:r>
              <a:rPr lang="hu-HU" dirty="0" smtClean="0"/>
              <a:t>Az Alaptörvényben a művészet pluralitása egyáltalán nem szerepel, holott a IX. cikk 2. bekezdésében a sajtó szabadsága kapcsán külön említi a sajtó szabadságát és sokszínűségét.</a:t>
            </a:r>
          </a:p>
          <a:p>
            <a:endParaRPr lang="hu-HU" sz="800" dirty="0" smtClean="0"/>
          </a:p>
          <a:p>
            <a:r>
              <a:rPr lang="hu-HU" dirty="0" smtClean="0">
                <a:solidFill>
                  <a:srgbClr val="FF0000"/>
                </a:solidFill>
              </a:rPr>
              <a:t>2023. okt. 19., az EP megszavazta: a hivatásos művész munkáját </a:t>
            </a:r>
            <a:r>
              <a:rPr lang="hu-HU" dirty="0" smtClean="0"/>
              <a:t>a nemzeti törvényekben, kormányrendeletekben, fejlesztési stratégiákban, nemzetközi szerződésekben és </a:t>
            </a:r>
            <a:r>
              <a:rPr lang="hu-HU" dirty="0" err="1" smtClean="0"/>
              <a:t>multilate-rális</a:t>
            </a:r>
            <a:r>
              <a:rPr lang="hu-HU" dirty="0" smtClean="0"/>
              <a:t> együttműködési egyezményekben rögzített </a:t>
            </a:r>
            <a:r>
              <a:rPr lang="hu-HU" dirty="0" smtClean="0">
                <a:solidFill>
                  <a:srgbClr val="FF0000"/>
                </a:solidFill>
              </a:rPr>
              <a:t>általános emberi és speciális alkotói- és munkajogok illetik meg</a:t>
            </a:r>
            <a:r>
              <a:rPr lang="hu-HU" dirty="0" smtClean="0"/>
              <a:t>, amelyek megteremtik és fejlesztik munkavégzése feltételeit, segítik és védik a művész jogait és alkotótevékenységét, ellenőrzik a végrehajtás törvényességét, biztonságossá és jövedelmezővé teszik a munkáját. A művész mint alkotó és mint </a:t>
            </a:r>
            <a:r>
              <a:rPr lang="hu-HU" dirty="0" err="1" smtClean="0"/>
              <a:t>meghatá-rozott</a:t>
            </a:r>
            <a:r>
              <a:rPr lang="hu-HU" dirty="0" smtClean="0"/>
              <a:t> társadalmi csoport tevékeny tagja, valamint az általa művelt tevékenység </a:t>
            </a:r>
            <a:r>
              <a:rPr lang="hu-HU" dirty="0" err="1" smtClean="0"/>
              <a:t>társadalom-ban</a:t>
            </a:r>
            <a:r>
              <a:rPr lang="hu-HU" dirty="0" smtClean="0"/>
              <a:t>, gazdaságban, kultúrában, a nemzeti kulturális örökség gyarapításában, a társadalmi kohézió megteremtésében, a kreativitás és az innovatív gondolkodás megőrzésében, a </a:t>
            </a:r>
            <a:r>
              <a:rPr lang="hu-HU" dirty="0" err="1" smtClean="0"/>
              <a:t>nem-zeti</a:t>
            </a:r>
            <a:r>
              <a:rPr lang="hu-HU" dirty="0" smtClean="0"/>
              <a:t> és európai identitástudat formálásában és mindezek fenntarthatóságában betöltött szerepe miatt az emberi és alkotói jogait, speciális munkafeltételeit  törvénybe kell iktatni.</a:t>
            </a:r>
            <a:endParaRPr lang="hu-HU" dirty="0"/>
          </a:p>
        </p:txBody>
      </p:sp>
    </p:spTree>
    <p:extLst>
      <p:ext uri="{BB962C8B-B14F-4D97-AF65-F5344CB8AC3E}">
        <p14:creationId xmlns:p14="http://schemas.microsoft.com/office/powerpoint/2010/main" val="85163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51520" y="-27384"/>
            <a:ext cx="8640960" cy="369332"/>
          </a:xfrm>
          <a:prstGeom prst="rect">
            <a:avLst/>
          </a:prstGeom>
          <a:noFill/>
        </p:spPr>
        <p:txBody>
          <a:bodyPr wrap="square" rtlCol="0">
            <a:spAutoFit/>
          </a:bodyPr>
          <a:lstStyle/>
          <a:p>
            <a:r>
              <a:rPr lang="hu-HU" dirty="0" smtClean="0"/>
              <a:t>                   </a:t>
            </a:r>
            <a:r>
              <a:rPr lang="hu-HU" b="1" dirty="0" smtClean="0">
                <a:solidFill>
                  <a:srgbClr val="FF0000"/>
                </a:solidFill>
              </a:rPr>
              <a:t>Symposion</a:t>
            </a:r>
            <a:r>
              <a:rPr lang="hu-HU" b="1" dirty="0" smtClean="0"/>
              <a:t>                                </a:t>
            </a:r>
            <a:r>
              <a:rPr lang="hu-HU" b="1" dirty="0" smtClean="0">
                <a:solidFill>
                  <a:srgbClr val="FF0000"/>
                </a:solidFill>
              </a:rPr>
              <a:t>Művésztelep</a:t>
            </a:r>
            <a:r>
              <a:rPr lang="hu-HU" b="1" dirty="0" smtClean="0"/>
              <a:t>                                  </a:t>
            </a:r>
            <a:r>
              <a:rPr lang="hu-HU" b="1" dirty="0" smtClean="0">
                <a:solidFill>
                  <a:srgbClr val="0070C0"/>
                </a:solidFill>
              </a:rPr>
              <a:t>Alkotótelep</a:t>
            </a:r>
            <a:endParaRPr lang="hu-HU" b="1" dirty="0">
              <a:solidFill>
                <a:srgbClr val="0070C0"/>
              </a:solidFill>
            </a:endParaRPr>
          </a:p>
        </p:txBody>
      </p:sp>
      <p:sp>
        <p:nvSpPr>
          <p:cNvPr id="3" name="Szövegdoboz 2"/>
          <p:cNvSpPr txBox="1"/>
          <p:nvPr/>
        </p:nvSpPr>
        <p:spPr>
          <a:xfrm>
            <a:off x="323528" y="332656"/>
            <a:ext cx="3015952" cy="6494085"/>
          </a:xfrm>
          <a:prstGeom prst="rect">
            <a:avLst/>
          </a:prstGeom>
          <a:noFill/>
          <a:ln w="3175">
            <a:noFill/>
          </a:ln>
        </p:spPr>
        <p:txBody>
          <a:bodyPr wrap="square" rtlCol="0">
            <a:spAutoFit/>
          </a:bodyPr>
          <a:lstStyle/>
          <a:p>
            <a:r>
              <a:rPr lang="hu-HU" sz="1600" dirty="0" smtClean="0"/>
              <a:t>Magyar és külföldi művészek  szellemi- és alkotó közössége, amelyet közös célok, szakmai elkötelezettség és fejlődési igény tartanak össze, pl. nemzetközi diskurzusban való közvetlen részvétel, az adott  művészeti terület fejlesztése, stb. Lehet állandó helyen rendszeres, vagy változó helyszíneken tematikus. </a:t>
            </a:r>
            <a:endParaRPr lang="hu-HU" sz="1600" dirty="0"/>
          </a:p>
          <a:p>
            <a:r>
              <a:rPr lang="hu-HU" sz="1600" b="1" u="sng" dirty="0" smtClean="0">
                <a:solidFill>
                  <a:srgbClr val="FF0000"/>
                </a:solidFill>
              </a:rPr>
              <a:t>Célja: </a:t>
            </a:r>
            <a:r>
              <a:rPr lang="hu-HU" sz="1600" dirty="0" smtClean="0"/>
              <a:t/>
            </a:r>
            <a:br>
              <a:rPr lang="hu-HU" sz="1600" dirty="0" smtClean="0"/>
            </a:br>
            <a:r>
              <a:rPr lang="hu-HU" sz="1600" dirty="0" smtClean="0"/>
              <a:t>- Az adott művészeti terület, téma </a:t>
            </a:r>
            <a:br>
              <a:rPr lang="hu-HU" sz="1600" dirty="0" smtClean="0"/>
            </a:br>
            <a:r>
              <a:rPr lang="hu-HU" sz="1600" dirty="0" smtClean="0"/>
              <a:t>  egyetemes helyzetének, valamint </a:t>
            </a:r>
            <a:r>
              <a:rPr lang="hu-HU" sz="1600" dirty="0"/>
              <a:t/>
            </a:r>
            <a:br>
              <a:rPr lang="hu-HU" sz="1600" dirty="0"/>
            </a:br>
            <a:r>
              <a:rPr lang="hu-HU" sz="1600" dirty="0" smtClean="0"/>
              <a:t>  új  művészeti törekvések és </a:t>
            </a:r>
            <a:br>
              <a:rPr lang="hu-HU" sz="1600" dirty="0" smtClean="0"/>
            </a:br>
            <a:r>
              <a:rPr lang="hu-HU" sz="1600" dirty="0" smtClean="0"/>
              <a:t>  elméletek megismerése és </a:t>
            </a:r>
            <a:r>
              <a:rPr lang="hu-HU" sz="1600" dirty="0" err="1" smtClean="0"/>
              <a:t>integ-</a:t>
            </a:r>
            <a:r>
              <a:rPr lang="hu-HU" sz="1600" dirty="0" smtClean="0"/>
              <a:t/>
            </a:r>
            <a:br>
              <a:rPr lang="hu-HU" sz="1600" dirty="0" smtClean="0"/>
            </a:br>
            <a:r>
              <a:rPr lang="hu-HU" sz="1600" dirty="0" smtClean="0"/>
              <a:t>  </a:t>
            </a:r>
            <a:r>
              <a:rPr lang="hu-HU" sz="1600" dirty="0" err="1" smtClean="0"/>
              <a:t>rálása</a:t>
            </a:r>
            <a:r>
              <a:rPr lang="hu-HU" sz="1600" dirty="0" smtClean="0"/>
              <a:t> a saját és a hazai művé-</a:t>
            </a:r>
            <a:br>
              <a:rPr lang="hu-HU" sz="1600" dirty="0" smtClean="0"/>
            </a:br>
            <a:r>
              <a:rPr lang="hu-HU" sz="1600" dirty="0" smtClean="0"/>
              <a:t>  </a:t>
            </a:r>
            <a:r>
              <a:rPr lang="hu-HU" sz="1600" dirty="0" err="1" smtClean="0"/>
              <a:t>szetbe</a:t>
            </a:r>
            <a:r>
              <a:rPr lang="hu-HU" sz="1600" dirty="0" smtClean="0"/>
              <a:t>,</a:t>
            </a:r>
          </a:p>
          <a:p>
            <a:pPr marL="88900" indent="-88900">
              <a:buFontTx/>
              <a:buChar char="-"/>
            </a:pPr>
            <a:r>
              <a:rPr lang="hu-HU" sz="1600" dirty="0" smtClean="0"/>
              <a:t>Csúcstudás-átadás, szakmai kapcsolatépítés, bekerülés a hálózatba,</a:t>
            </a:r>
          </a:p>
          <a:p>
            <a:pPr marL="88900" indent="-88900">
              <a:buFontTx/>
              <a:buChar char="-"/>
            </a:pPr>
            <a:r>
              <a:rPr lang="hu-HU" sz="1600" dirty="0" smtClean="0"/>
              <a:t> innovációs képességek </a:t>
            </a:r>
            <a:r>
              <a:rPr lang="hu-HU" sz="1600" dirty="0" err="1" smtClean="0"/>
              <a:t>fejlesz-tése</a:t>
            </a:r>
            <a:r>
              <a:rPr lang="hu-HU" sz="1600" dirty="0" smtClean="0"/>
              <a:t>, nemzetközi megmérettetés feltételeinek és lehetőségeinek a javítása, </a:t>
            </a:r>
          </a:p>
          <a:p>
            <a:pPr marL="88900" indent="-88900">
              <a:buFontTx/>
              <a:buChar char="-"/>
            </a:pPr>
            <a:r>
              <a:rPr lang="hu-HU" sz="1600" dirty="0" smtClean="0"/>
              <a:t> adott művészeti gyakorlat fenntarthatósága.</a:t>
            </a:r>
          </a:p>
        </p:txBody>
      </p:sp>
      <p:sp>
        <p:nvSpPr>
          <p:cNvPr id="4" name="Szövegdoboz 3"/>
          <p:cNvSpPr txBox="1"/>
          <p:nvPr/>
        </p:nvSpPr>
        <p:spPr>
          <a:xfrm>
            <a:off x="3419872" y="332656"/>
            <a:ext cx="2736304" cy="6494085"/>
          </a:xfrm>
          <a:prstGeom prst="rect">
            <a:avLst/>
          </a:prstGeom>
          <a:noFill/>
          <a:ln w="3175">
            <a:noFill/>
          </a:ln>
        </p:spPr>
        <p:txBody>
          <a:bodyPr wrap="square" rtlCol="0">
            <a:spAutoFit/>
          </a:bodyPr>
          <a:lstStyle/>
          <a:p>
            <a:r>
              <a:rPr lang="hu-HU" sz="1600" dirty="0" smtClean="0"/>
              <a:t>Magyar művészek alkotási lehetőségét biztosító, az év adott időszakában működő, rendszeres, vagy ideiglenes kollektív alkotóhely.</a:t>
            </a:r>
          </a:p>
          <a:p>
            <a:endParaRPr lang="hu-HU" sz="1600" dirty="0"/>
          </a:p>
          <a:p>
            <a:r>
              <a:rPr lang="hu-HU" sz="1600" b="1" u="sng" dirty="0" smtClean="0">
                <a:solidFill>
                  <a:srgbClr val="FF0000"/>
                </a:solidFill>
              </a:rPr>
              <a:t>Célja:</a:t>
            </a:r>
            <a:r>
              <a:rPr lang="hu-HU" sz="1600" b="1" dirty="0" smtClean="0">
                <a:solidFill>
                  <a:srgbClr val="FF0000"/>
                </a:solidFill>
              </a:rPr>
              <a:t> </a:t>
            </a:r>
          </a:p>
          <a:p>
            <a:pPr marL="88900" indent="-88900">
              <a:buFontTx/>
              <a:buChar char="-"/>
            </a:pPr>
            <a:r>
              <a:rPr lang="hu-HU" sz="1600" dirty="0"/>
              <a:t>Ö</a:t>
            </a:r>
            <a:r>
              <a:rPr lang="hu-HU" sz="1600" dirty="0" smtClean="0"/>
              <a:t>nképzés, az egyéni </a:t>
            </a:r>
            <a:r>
              <a:rPr lang="hu-HU" sz="1600" dirty="0" err="1" smtClean="0"/>
              <a:t>eredmé-nyekről</a:t>
            </a:r>
            <a:r>
              <a:rPr lang="hu-HU" sz="1600" dirty="0" smtClean="0"/>
              <a:t> szakmai </a:t>
            </a:r>
            <a:r>
              <a:rPr lang="hu-HU" sz="1600" dirty="0" err="1" smtClean="0"/>
              <a:t>visszacsato-lás</a:t>
            </a:r>
            <a:r>
              <a:rPr lang="hu-HU" sz="1600" dirty="0"/>
              <a:t> </a:t>
            </a:r>
            <a:r>
              <a:rPr lang="hu-HU" sz="1600" dirty="0" smtClean="0"/>
              <a:t>oldott körülmények között,</a:t>
            </a:r>
          </a:p>
          <a:p>
            <a:pPr marL="88900" indent="-88900">
              <a:buFontTx/>
              <a:buChar char="-"/>
            </a:pPr>
            <a:r>
              <a:rPr lang="hu-HU" sz="1600" dirty="0"/>
              <a:t> </a:t>
            </a:r>
            <a:r>
              <a:rPr lang="hu-HU" sz="1600" dirty="0" smtClean="0"/>
              <a:t>csoportos és egyéni kiállítási lehetőségekhez jutás addig  elérhetetlen </a:t>
            </a:r>
            <a:r>
              <a:rPr lang="hu-HU" sz="1600" dirty="0" err="1" smtClean="0"/>
              <a:t>intézmények-ben</a:t>
            </a:r>
            <a:r>
              <a:rPr lang="hu-HU" sz="1600" dirty="0" smtClean="0"/>
              <a:t>, galériákban,</a:t>
            </a:r>
          </a:p>
          <a:p>
            <a:pPr marL="88900" indent="-88900">
              <a:buFontTx/>
              <a:buChar char="-"/>
            </a:pPr>
            <a:r>
              <a:rPr lang="hu-HU" sz="1600" dirty="0" smtClean="0"/>
              <a:t>új kapcsolatok, pl. potenciális helyi gyűjtő, mecénás megnyerése,</a:t>
            </a:r>
          </a:p>
          <a:p>
            <a:pPr marL="88900" indent="-88900">
              <a:buFontTx/>
              <a:buChar char="-"/>
            </a:pPr>
            <a:r>
              <a:rPr lang="hu-HU" sz="1600" dirty="0"/>
              <a:t>v</a:t>
            </a:r>
            <a:r>
              <a:rPr lang="hu-HU" sz="1600" dirty="0" smtClean="0"/>
              <a:t>agy nyári szakmai gyakorlat a művész- és művésztanár képzés oktatási programja keretében</a:t>
            </a:r>
          </a:p>
          <a:p>
            <a:r>
              <a:rPr lang="hu-HU" sz="1600" dirty="0" smtClean="0"/>
              <a:t>- segítség a nagyobb művek, </a:t>
            </a:r>
            <a:br>
              <a:rPr lang="hu-HU" sz="1600" dirty="0" smtClean="0"/>
            </a:br>
            <a:r>
              <a:rPr lang="hu-HU" sz="1600" dirty="0" smtClean="0"/>
              <a:t>  fontosabb megrendelések </a:t>
            </a:r>
            <a:br>
              <a:rPr lang="hu-HU" sz="1600" dirty="0" smtClean="0"/>
            </a:br>
            <a:r>
              <a:rPr lang="hu-HU" sz="1600" dirty="0" smtClean="0"/>
              <a:t>  kivitelezéséhez, az alkotási </a:t>
            </a:r>
            <a:br>
              <a:rPr lang="hu-HU" sz="1600" dirty="0" smtClean="0"/>
            </a:br>
            <a:r>
              <a:rPr lang="hu-HU" sz="1600" dirty="0" smtClean="0"/>
              <a:t>  feltételek megléte.</a:t>
            </a:r>
          </a:p>
        </p:txBody>
      </p:sp>
      <p:sp>
        <p:nvSpPr>
          <p:cNvPr id="5" name="Szövegdoboz 4"/>
          <p:cNvSpPr txBox="1"/>
          <p:nvPr/>
        </p:nvSpPr>
        <p:spPr>
          <a:xfrm>
            <a:off x="6228184" y="332656"/>
            <a:ext cx="2592288" cy="6494085"/>
          </a:xfrm>
          <a:prstGeom prst="rect">
            <a:avLst/>
          </a:prstGeom>
          <a:noFill/>
          <a:ln w="3175">
            <a:noFill/>
          </a:ln>
        </p:spPr>
        <p:txBody>
          <a:bodyPr wrap="square" rtlCol="0">
            <a:spAutoFit/>
          </a:bodyPr>
          <a:lstStyle/>
          <a:p>
            <a:r>
              <a:rPr lang="hu-HU" sz="1600" dirty="0" smtClean="0"/>
              <a:t>Zártkörű csoport, vagy részben változó összetételű alkotók kivonulása valamely  saját finanszírozású, vagy szponzor által létrehozott időszakos alkotóhelyre, vagy állami fenntartású alkotó-házba.</a:t>
            </a:r>
          </a:p>
          <a:p>
            <a:endParaRPr lang="hu-HU" sz="1600" dirty="0" smtClean="0"/>
          </a:p>
          <a:p>
            <a:r>
              <a:rPr lang="hu-HU" sz="1600" b="1" u="sng" dirty="0" smtClean="0">
                <a:solidFill>
                  <a:srgbClr val="FF0000"/>
                </a:solidFill>
              </a:rPr>
              <a:t>Célja:</a:t>
            </a:r>
            <a:r>
              <a:rPr lang="hu-HU" sz="1600" u="sng" dirty="0" smtClean="0"/>
              <a:t> </a:t>
            </a:r>
          </a:p>
          <a:p>
            <a:pPr marL="88900" indent="-88900">
              <a:buFontTx/>
              <a:buChar char="-"/>
            </a:pPr>
            <a:r>
              <a:rPr lang="hu-HU" sz="1600" dirty="0" smtClean="0"/>
              <a:t>Az egymás között kapcsolatot, közös kiállítást, kurzusokat igényelő művészek alkalmi, vagy rendszeres találkozóhelye</a:t>
            </a:r>
          </a:p>
          <a:p>
            <a:pPr marL="88900" indent="-88900">
              <a:buFontTx/>
              <a:buChar char="-"/>
            </a:pPr>
            <a:r>
              <a:rPr lang="hu-HU" sz="1600" dirty="0" smtClean="0"/>
              <a:t>egymás melletti alkotás más mester irányításával, </a:t>
            </a:r>
          </a:p>
          <a:p>
            <a:pPr marL="88900" indent="-88900">
              <a:buFontTx/>
              <a:buChar char="-"/>
            </a:pPr>
            <a:r>
              <a:rPr lang="hu-HU" sz="1600" dirty="0" smtClean="0"/>
              <a:t>baráti beszélgetések,</a:t>
            </a:r>
          </a:p>
          <a:p>
            <a:pPr marL="88900" indent="-88900">
              <a:buFontTx/>
              <a:buChar char="-"/>
            </a:pPr>
            <a:r>
              <a:rPr lang="hu-HU" sz="1600" dirty="0"/>
              <a:t>e</a:t>
            </a:r>
            <a:r>
              <a:rPr lang="hu-HU" sz="1600" dirty="0" smtClean="0"/>
              <a:t>gyéni eljárásokról, utakról  visszacsatolás</a:t>
            </a:r>
          </a:p>
          <a:p>
            <a:pPr marL="88900" indent="-88900">
              <a:buFontTx/>
              <a:buChar char="-"/>
            </a:pPr>
            <a:r>
              <a:rPr lang="hu-HU" sz="1600" dirty="0" smtClean="0"/>
              <a:t>a munkahelytől, családtól távol, koncentrált alkotó-munka végzése, mely nem igényel speciális műhelyt, technikát, eszközt. </a:t>
            </a:r>
            <a:endParaRPr lang="hu-HU" sz="1600" dirty="0"/>
          </a:p>
        </p:txBody>
      </p:sp>
    </p:spTree>
    <p:extLst>
      <p:ext uri="{BB962C8B-B14F-4D97-AF65-F5344CB8AC3E}">
        <p14:creationId xmlns:p14="http://schemas.microsoft.com/office/powerpoint/2010/main" val="4009157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zövegdoboz 18"/>
          <p:cNvSpPr txBox="1"/>
          <p:nvPr/>
        </p:nvSpPr>
        <p:spPr>
          <a:xfrm>
            <a:off x="251520" y="-27384"/>
            <a:ext cx="8640960" cy="369332"/>
          </a:xfrm>
          <a:prstGeom prst="rect">
            <a:avLst/>
          </a:prstGeom>
          <a:noFill/>
        </p:spPr>
        <p:txBody>
          <a:bodyPr wrap="square" rtlCol="0">
            <a:spAutoFit/>
          </a:bodyPr>
          <a:lstStyle/>
          <a:p>
            <a:r>
              <a:rPr lang="hu-HU" dirty="0" smtClean="0"/>
              <a:t>                   </a:t>
            </a:r>
            <a:endParaRPr lang="hu-HU" b="1" dirty="0">
              <a:solidFill>
                <a:srgbClr val="0070C0"/>
              </a:solidFill>
            </a:endParaRPr>
          </a:p>
        </p:txBody>
      </p:sp>
      <p:sp>
        <p:nvSpPr>
          <p:cNvPr id="23" name="Szövegdoboz 22"/>
          <p:cNvSpPr txBox="1"/>
          <p:nvPr/>
        </p:nvSpPr>
        <p:spPr>
          <a:xfrm>
            <a:off x="755576" y="341948"/>
            <a:ext cx="7488832" cy="369332"/>
          </a:xfrm>
          <a:prstGeom prst="rect">
            <a:avLst/>
          </a:prstGeom>
          <a:noFill/>
        </p:spPr>
        <p:txBody>
          <a:bodyPr wrap="square" rtlCol="0">
            <a:spAutoFit/>
          </a:bodyPr>
          <a:lstStyle/>
          <a:p>
            <a:pPr algn="ctr"/>
            <a:r>
              <a:rPr lang="hu-HU" dirty="0" smtClean="0"/>
              <a:t>A Művésztelepek strukturális átalakítása</a:t>
            </a:r>
            <a:endParaRPr lang="hu-HU" dirty="0"/>
          </a:p>
        </p:txBody>
      </p:sp>
      <p:sp>
        <p:nvSpPr>
          <p:cNvPr id="24" name="Szövegdoboz 23"/>
          <p:cNvSpPr txBox="1"/>
          <p:nvPr/>
        </p:nvSpPr>
        <p:spPr>
          <a:xfrm>
            <a:off x="251520" y="1052736"/>
            <a:ext cx="8640960" cy="5078313"/>
          </a:xfrm>
          <a:prstGeom prst="rect">
            <a:avLst/>
          </a:prstGeom>
          <a:noFill/>
        </p:spPr>
        <p:txBody>
          <a:bodyPr wrap="square" rtlCol="0">
            <a:spAutoFit/>
          </a:bodyPr>
          <a:lstStyle/>
          <a:p>
            <a:pPr marL="342900" indent="-342900">
              <a:buAutoNum type="arabicPeriod"/>
            </a:pPr>
            <a:r>
              <a:rPr lang="hu-HU" dirty="0" smtClean="0"/>
              <a:t>Művészet fogalmának tisztázása és felosztása a valós gyakorlatnak megfelelően</a:t>
            </a:r>
          </a:p>
          <a:p>
            <a:pPr marL="342900" indent="-342900">
              <a:buAutoNum type="arabicPeriod"/>
            </a:pPr>
            <a:r>
              <a:rPr lang="hu-HU" dirty="0" smtClean="0"/>
              <a:t>Minden eddigi törvény alapos revíziója és módosítása</a:t>
            </a:r>
          </a:p>
          <a:p>
            <a:pPr marL="342900" indent="-342900">
              <a:buAutoNum type="arabicPeriod"/>
            </a:pPr>
            <a:r>
              <a:rPr lang="hu-HU" dirty="0" smtClean="0"/>
              <a:t>A művész státusz törvény előkészítéséhez vizsgálatok elvégzése, hazai és nemzetközi összehasonlítások, tanulmányok</a:t>
            </a:r>
          </a:p>
          <a:p>
            <a:pPr marL="342900" indent="-342900">
              <a:buAutoNum type="arabicPeriod"/>
            </a:pPr>
            <a:r>
              <a:rPr lang="hu-HU" dirty="0" smtClean="0"/>
              <a:t>A képzőművészek helyzete, beleértve a szerzői jogaikat</a:t>
            </a:r>
          </a:p>
          <a:p>
            <a:pPr marL="342900" indent="-342900">
              <a:buAutoNum type="arabicPeriod"/>
            </a:pPr>
            <a:r>
              <a:rPr lang="hu-HU" dirty="0" smtClean="0"/>
              <a:t>A Kulturális stratégia mellé művészeti stratégia készítése</a:t>
            </a:r>
          </a:p>
          <a:p>
            <a:pPr marL="342900" indent="-342900">
              <a:buAutoNum type="arabicPeriod"/>
            </a:pPr>
            <a:r>
              <a:rPr lang="hu-HU" dirty="0" smtClean="0"/>
              <a:t>A statisztikai rendszerek áttekintése, módosításához strukturális korrekciók</a:t>
            </a:r>
          </a:p>
          <a:p>
            <a:pPr marL="342900" indent="-342900">
              <a:buAutoNum type="arabicPeriod"/>
            </a:pPr>
            <a:r>
              <a:rPr lang="hu-HU" dirty="0" smtClean="0"/>
              <a:t>A művészstátusz törvény megfogalmazása, beiktatása</a:t>
            </a:r>
          </a:p>
          <a:p>
            <a:pPr marL="342900" indent="-342900">
              <a:buAutoNum type="arabicPeriod"/>
            </a:pPr>
            <a:r>
              <a:rPr lang="hu-HU" dirty="0" smtClean="0"/>
              <a:t>A művésztelepek helyzete, beépítése az innovációs fejlesztési stratégiába és  elkülönített finanszírozási alapjának megteremtése</a:t>
            </a:r>
          </a:p>
          <a:p>
            <a:pPr marL="342900" indent="-342900">
              <a:buAutoNum type="arabicPeriod"/>
            </a:pPr>
            <a:r>
              <a:rPr lang="hu-HU" dirty="0" smtClean="0"/>
              <a:t>A Nemzeti Kulturális tanács újrastrukturálása</a:t>
            </a:r>
          </a:p>
          <a:p>
            <a:pPr marL="342900" indent="-342900">
              <a:buAutoNum type="arabicPeriod"/>
            </a:pPr>
            <a:r>
              <a:rPr lang="hu-HU" dirty="0" smtClean="0"/>
              <a:t>A magyarországi művészeti ernyőszervezetek helyzetének tisztázása, új feladatai</a:t>
            </a:r>
          </a:p>
          <a:p>
            <a:pPr marL="342900" indent="-342900">
              <a:buAutoNum type="arabicPeriod"/>
            </a:pPr>
            <a:r>
              <a:rPr lang="hu-HU" dirty="0" smtClean="0"/>
              <a:t>A parlamenti kulturális bizottság új feladat- és hatásköre</a:t>
            </a:r>
          </a:p>
          <a:p>
            <a:pPr marL="342900" indent="-342900">
              <a:buAutoNum type="arabicPeriod"/>
            </a:pPr>
            <a:r>
              <a:rPr lang="hu-HU" dirty="0" smtClean="0"/>
              <a:t>Uniós művészeti tanáccsal kapcsolat felvétel, jelentkezés az ország kulturális és művészeti helyzetének évenkénti monitorozására, és képviselő tagnak</a:t>
            </a:r>
          </a:p>
          <a:p>
            <a:pPr marL="342900" indent="-342900">
              <a:buAutoNum type="arabicPeriod"/>
            </a:pPr>
            <a:endParaRPr lang="hu-HU" dirty="0" smtClean="0"/>
          </a:p>
          <a:p>
            <a:pPr marL="342900" indent="-342900">
              <a:buAutoNum type="arabicPeriod"/>
            </a:pPr>
            <a:endParaRPr lang="hu-HU" dirty="0" smtClean="0"/>
          </a:p>
          <a:p>
            <a:pPr marL="342900" indent="-342900">
              <a:buAutoNum type="arabicPeriod"/>
            </a:pPr>
            <a:endParaRPr lang="hu-HU" dirty="0"/>
          </a:p>
        </p:txBody>
      </p:sp>
    </p:spTree>
    <p:extLst>
      <p:ext uri="{BB962C8B-B14F-4D97-AF65-F5344CB8AC3E}">
        <p14:creationId xmlns:p14="http://schemas.microsoft.com/office/powerpoint/2010/main" val="1597719199"/>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11233</TotalTime>
  <Words>1325</Words>
  <Application>Microsoft Office PowerPoint</Application>
  <PresentationFormat>Diavetítés a képernyőre (4:3 oldalarány)</PresentationFormat>
  <Paragraphs>170</Paragraphs>
  <Slides>22</Slides>
  <Notes>0</Notes>
  <HiddenSlides>0</HiddenSlides>
  <MMClips>0</MMClips>
  <ScaleCrop>false</ScaleCrop>
  <HeadingPairs>
    <vt:vector size="4" baseType="variant">
      <vt:variant>
        <vt:lpstr>Téma</vt:lpstr>
      </vt:variant>
      <vt:variant>
        <vt:i4>1</vt:i4>
      </vt:variant>
      <vt:variant>
        <vt:lpstr>Diacímek</vt:lpstr>
      </vt:variant>
      <vt:variant>
        <vt:i4>22</vt:i4>
      </vt:variant>
    </vt:vector>
  </HeadingPairs>
  <TitlesOfParts>
    <vt:vector size="23" baseType="lpstr">
      <vt:lpstr>Office-téma</vt:lpstr>
      <vt:lpstr>A magyarországi symposionhálózat strukturális megújítása és 21. századi szintű működésének biztosítása     </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lpstr>PowerPoint bemutató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magyarországi sympozionok és alkotótelepek hálózatának strukturális megújítása és 21. századi működésük biztosítása</dc:title>
  <dc:creator>user</dc:creator>
  <cp:lastModifiedBy>user</cp:lastModifiedBy>
  <cp:revision>96</cp:revision>
  <dcterms:created xsi:type="dcterms:W3CDTF">2026-02-05T15:16:20Z</dcterms:created>
  <dcterms:modified xsi:type="dcterms:W3CDTF">2026-02-13T10:29:34Z</dcterms:modified>
</cp:coreProperties>
</file>