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366" r:id="rId4"/>
    <p:sldId id="361" r:id="rId5"/>
    <p:sldId id="258" r:id="rId6"/>
    <p:sldId id="363" r:id="rId7"/>
    <p:sldId id="259" r:id="rId8"/>
    <p:sldId id="364" r:id="rId9"/>
    <p:sldId id="365" r:id="rId10"/>
    <p:sldId id="260" r:id="rId11"/>
    <p:sldId id="261" r:id="rId12"/>
    <p:sldId id="266" r:id="rId13"/>
    <p:sldId id="267" r:id="rId14"/>
    <p:sldId id="355" r:id="rId15"/>
    <p:sldId id="262" r:id="rId16"/>
    <p:sldId id="263" r:id="rId17"/>
    <p:sldId id="264" r:id="rId18"/>
    <p:sldId id="299" r:id="rId19"/>
    <p:sldId id="273" r:id="rId20"/>
    <p:sldId id="304" r:id="rId21"/>
    <p:sldId id="301" r:id="rId22"/>
    <p:sldId id="306" r:id="rId23"/>
    <p:sldId id="300" r:id="rId24"/>
    <p:sldId id="317" r:id="rId25"/>
    <p:sldId id="286" r:id="rId26"/>
    <p:sldId id="359" r:id="rId27"/>
    <p:sldId id="367" r:id="rId28"/>
    <p:sldId id="360" r:id="rId29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32666" autoAdjust="0"/>
    <p:restoredTop sz="94660"/>
  </p:normalViewPr>
  <p:slideViewPr>
    <p:cSldViewPr snapToGrid="0" snapToObjects="1">
      <p:cViewPr varScale="1">
        <p:scale>
          <a:sx n="105" d="100"/>
          <a:sy n="105" d="100"/>
        </p:scale>
        <p:origin x="68" y="40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presProps" Target="presProps.xml"/><Relationship Id="rId8" Type="http://schemas.openxmlformats.org/officeDocument/2006/relationships/slide" Target="slides/slide7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10/8/2025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10/8/2025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10/8/2025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10/8/2025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10/8/2025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10/8/2025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10/8/2025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10/8/2025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10/8/2025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10/8/2025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10/8/2025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10/8/2025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jpg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3" Type="http://schemas.openxmlformats.org/officeDocument/2006/relationships/hyperlink" Target="https://symposion.hu/muvesztelepi-szervezetek/xxviii-orszagos-symposion-talalkozo/" TargetMode="External"/><Relationship Id="rId7" Type="http://schemas.openxmlformats.org/officeDocument/2006/relationships/hyperlink" Target="https://www.facebook.com/profile.php?id=100068456850662" TargetMode="External"/><Relationship Id="rId2" Type="http://schemas.openxmlformats.org/officeDocument/2006/relationships/hyperlink" Target="https://symposion.hu/en/homepage/" TargetMode="External"/><Relationship Id="rId1" Type="http://schemas.openxmlformats.org/officeDocument/2006/relationships/slideLayout" Target="../slideLayouts/slideLayout2.xml"/><Relationship Id="rId6" Type="http://schemas.openxmlformats.org/officeDocument/2006/relationships/hyperlink" Target="https://www.facebook.com/symposionakademia" TargetMode="External"/><Relationship Id="rId5" Type="http://schemas.openxmlformats.org/officeDocument/2006/relationships/hyperlink" Target="https://symposion.hu/muvesztelepi-szervezetek/" TargetMode="External"/><Relationship Id="rId4" Type="http://schemas.openxmlformats.org/officeDocument/2006/relationships/hyperlink" Target="https://symposion.hu/muvesztelepi-szervezetek/orszagos-symposion-talalkozok/" TargetMode="Externa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g"/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3.jpg"/><Relationship Id="rId4" Type="http://schemas.openxmlformats.org/officeDocument/2006/relationships/image" Target="../media/image12.jp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7" Type="http://schemas.openxmlformats.org/officeDocument/2006/relationships/image" Target="../media/image19.jpeg"/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8.jpeg"/><Relationship Id="rId5" Type="http://schemas.openxmlformats.org/officeDocument/2006/relationships/image" Target="../media/image17.jpeg"/><Relationship Id="rId4" Type="http://schemas.openxmlformats.org/officeDocument/2006/relationships/image" Target="../media/image16.jpe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3.jpeg"/><Relationship Id="rId4" Type="http://schemas.openxmlformats.org/officeDocument/2006/relationships/image" Target="../media/image22.jpe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7.jpeg"/><Relationship Id="rId4" Type="http://schemas.openxmlformats.org/officeDocument/2006/relationships/image" Target="../media/image26.jpeg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34.jpeg"/><Relationship Id="rId3" Type="http://schemas.openxmlformats.org/officeDocument/2006/relationships/image" Target="../media/image29.jpeg"/><Relationship Id="rId7" Type="http://schemas.openxmlformats.org/officeDocument/2006/relationships/image" Target="../media/image33.jpeg"/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2.jpeg"/><Relationship Id="rId5" Type="http://schemas.openxmlformats.org/officeDocument/2006/relationships/image" Target="../media/image31.jpeg"/><Relationship Id="rId4" Type="http://schemas.openxmlformats.org/officeDocument/2006/relationships/image" Target="../media/image30.jpe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jpeg"/><Relationship Id="rId2" Type="http://schemas.openxmlformats.org/officeDocument/2006/relationships/image" Target="../media/image35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7.jpe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jpeg"/><Relationship Id="rId2" Type="http://schemas.openxmlformats.org/officeDocument/2006/relationships/image" Target="../media/image38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1.jpeg"/><Relationship Id="rId4" Type="http://schemas.openxmlformats.org/officeDocument/2006/relationships/image" Target="../media/image40.jpe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jpeg"/><Relationship Id="rId2" Type="http://schemas.openxmlformats.org/officeDocument/2006/relationships/image" Target="../media/image42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3.jpe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jpeg"/><Relationship Id="rId2" Type="http://schemas.openxmlformats.org/officeDocument/2006/relationships/image" Target="../media/image44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6.jpe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jpeg"/><Relationship Id="rId7" Type="http://schemas.openxmlformats.org/officeDocument/2006/relationships/image" Target="../media/image52.jpeg"/><Relationship Id="rId2" Type="http://schemas.openxmlformats.org/officeDocument/2006/relationships/image" Target="../media/image47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1.jpeg"/><Relationship Id="rId5" Type="http://schemas.openxmlformats.org/officeDocument/2006/relationships/image" Target="../media/image50.jpeg"/><Relationship Id="rId4" Type="http://schemas.openxmlformats.org/officeDocument/2006/relationships/image" Target="../media/image49.jpe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4.jpeg"/><Relationship Id="rId7" Type="http://schemas.openxmlformats.org/officeDocument/2006/relationships/image" Target="../media/image58.jpeg"/><Relationship Id="rId2" Type="http://schemas.openxmlformats.org/officeDocument/2006/relationships/image" Target="../media/image53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7.jpeg"/><Relationship Id="rId5" Type="http://schemas.openxmlformats.org/officeDocument/2006/relationships/image" Target="../media/image56.jpeg"/><Relationship Id="rId4" Type="http://schemas.openxmlformats.org/officeDocument/2006/relationships/image" Target="../media/image55.jpe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0.jpeg"/><Relationship Id="rId2" Type="http://schemas.openxmlformats.org/officeDocument/2006/relationships/image" Target="../media/image59.jpe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2.jpeg"/><Relationship Id="rId2" Type="http://schemas.openxmlformats.org/officeDocument/2006/relationships/image" Target="../media/image61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64.png"/><Relationship Id="rId4" Type="http://schemas.openxmlformats.org/officeDocument/2006/relationships/image" Target="../media/image63.jpe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6.jpeg"/><Relationship Id="rId2" Type="http://schemas.openxmlformats.org/officeDocument/2006/relationships/image" Target="../media/image65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68.jpeg"/><Relationship Id="rId4" Type="http://schemas.openxmlformats.org/officeDocument/2006/relationships/image" Target="../media/image67.jpeg"/></Relationships>
</file>

<file path=ppt/slides/_rels/slide24.xml.rels><?xml version="1.0" encoding="UTF-8" standalone="yes"?>
<Relationships xmlns="http://schemas.openxmlformats.org/package/2006/relationships"><Relationship Id="rId8" Type="http://schemas.openxmlformats.org/officeDocument/2006/relationships/image" Target="../media/image75.jpeg"/><Relationship Id="rId3" Type="http://schemas.openxmlformats.org/officeDocument/2006/relationships/image" Target="../media/image70.jpeg"/><Relationship Id="rId7" Type="http://schemas.openxmlformats.org/officeDocument/2006/relationships/image" Target="../media/image74.jpeg"/><Relationship Id="rId2" Type="http://schemas.openxmlformats.org/officeDocument/2006/relationships/image" Target="../media/image69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3.jpeg"/><Relationship Id="rId5" Type="http://schemas.openxmlformats.org/officeDocument/2006/relationships/image" Target="../media/image72.jpeg"/><Relationship Id="rId4" Type="http://schemas.openxmlformats.org/officeDocument/2006/relationships/image" Target="../media/image71.jpe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7.jpeg"/><Relationship Id="rId2" Type="http://schemas.openxmlformats.org/officeDocument/2006/relationships/image" Target="../media/image76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79.jpeg"/><Relationship Id="rId4" Type="http://schemas.openxmlformats.org/officeDocument/2006/relationships/image" Target="../media/image78.jpeg"/></Relationships>
</file>

<file path=ppt/slides/_rels/slide26.xml.rels><?xml version="1.0" encoding="UTF-8" standalone="yes"?>
<Relationships xmlns="http://schemas.openxmlformats.org/package/2006/relationships"><Relationship Id="rId8" Type="http://schemas.openxmlformats.org/officeDocument/2006/relationships/image" Target="../media/image86.jpeg"/><Relationship Id="rId13" Type="http://schemas.openxmlformats.org/officeDocument/2006/relationships/image" Target="../media/image91.jpeg"/><Relationship Id="rId3" Type="http://schemas.openxmlformats.org/officeDocument/2006/relationships/image" Target="../media/image81.jpeg"/><Relationship Id="rId7" Type="http://schemas.openxmlformats.org/officeDocument/2006/relationships/image" Target="../media/image85.jpeg"/><Relationship Id="rId12" Type="http://schemas.openxmlformats.org/officeDocument/2006/relationships/image" Target="../media/image90.jpeg"/><Relationship Id="rId2" Type="http://schemas.openxmlformats.org/officeDocument/2006/relationships/image" Target="../media/image80.jp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84.jpeg"/><Relationship Id="rId11" Type="http://schemas.openxmlformats.org/officeDocument/2006/relationships/image" Target="../media/image89.jpeg"/><Relationship Id="rId5" Type="http://schemas.openxmlformats.org/officeDocument/2006/relationships/image" Target="../media/image83.jpeg"/><Relationship Id="rId10" Type="http://schemas.openxmlformats.org/officeDocument/2006/relationships/image" Target="../media/image88.jpeg"/><Relationship Id="rId4" Type="http://schemas.openxmlformats.org/officeDocument/2006/relationships/image" Target="../media/image82.jpeg"/><Relationship Id="rId9" Type="http://schemas.openxmlformats.org/officeDocument/2006/relationships/image" Target="../media/image87.jpeg"/></Relationships>
</file>

<file path=ppt/slides/_rels/slide27.xml.rels><?xml version="1.0" encoding="UTF-8" standalone="yes"?>
<Relationships xmlns="http://schemas.openxmlformats.org/package/2006/relationships"><Relationship Id="rId8" Type="http://schemas.openxmlformats.org/officeDocument/2006/relationships/image" Target="../media/image98.jpg"/><Relationship Id="rId3" Type="http://schemas.openxmlformats.org/officeDocument/2006/relationships/image" Target="../media/image93.jpg"/><Relationship Id="rId7" Type="http://schemas.openxmlformats.org/officeDocument/2006/relationships/image" Target="../media/image97.jpg"/><Relationship Id="rId2" Type="http://schemas.openxmlformats.org/officeDocument/2006/relationships/image" Target="../media/image92.jp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96.jpg"/><Relationship Id="rId5" Type="http://schemas.openxmlformats.org/officeDocument/2006/relationships/image" Target="../media/image95.jpg"/><Relationship Id="rId4" Type="http://schemas.openxmlformats.org/officeDocument/2006/relationships/image" Target="../media/image94.jpg"/><Relationship Id="rId9" Type="http://schemas.openxmlformats.org/officeDocument/2006/relationships/image" Target="../media/image99.jp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1.jpeg"/><Relationship Id="rId2" Type="http://schemas.openxmlformats.org/officeDocument/2006/relationships/image" Target="../media/image100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>
            <a:normAutofit fontScale="90000"/>
          </a:bodyPr>
          <a:lstStyle/>
          <a:p>
            <a:r>
              <a:rPr lang="hu-HU" dirty="0"/>
              <a:t>20 ÉVES A NEMZETKÖZI VELENCEI-TAVI SYMPOSION</a:t>
            </a:r>
            <a:br>
              <a:rPr lang="hu-HU" sz="2800" dirty="0"/>
            </a:br>
            <a:endParaRPr sz="1400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4353338"/>
            <a:ext cx="6400800" cy="1285461"/>
          </a:xfrm>
        </p:spPr>
        <p:txBody>
          <a:bodyPr>
            <a:normAutofit fontScale="85000" lnSpcReduction="10000"/>
          </a:bodyPr>
          <a:lstStyle/>
          <a:p>
            <a:r>
              <a:rPr dirty="0" err="1"/>
              <a:t>Kortárs</a:t>
            </a:r>
            <a:r>
              <a:rPr dirty="0"/>
              <a:t> </a:t>
            </a:r>
            <a:r>
              <a:rPr lang="hu-HU" dirty="0"/>
              <a:t>művészet</a:t>
            </a:r>
            <a:r>
              <a:rPr dirty="0"/>
              <a:t> </a:t>
            </a:r>
            <a:r>
              <a:rPr dirty="0" err="1"/>
              <a:t>közvetítése</a:t>
            </a:r>
            <a:r>
              <a:rPr dirty="0"/>
              <a:t> a </a:t>
            </a:r>
            <a:r>
              <a:rPr lang="hu-HU" dirty="0"/>
              <a:t>Velencei-tó térségben</a:t>
            </a:r>
          </a:p>
          <a:p>
            <a:r>
              <a:rPr lang="hu-HU" dirty="0"/>
              <a:t>„Nyitott gyakorlatok jegyében”</a:t>
            </a:r>
            <a:endParaRPr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1" name="Rectangle 10">
            <a:extLst>
              <a:ext uri="{FF2B5EF4-FFF2-40B4-BE49-F238E27FC236}">
                <a16:creationId xmlns:a16="http://schemas.microsoft.com/office/drawing/2014/main" id="{F4F2FC05-7D27-410F-BDA9-ADF4831368C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4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13" name="Rectangle 12">
            <a:extLst>
              <a:ext uri="{FF2B5EF4-FFF2-40B4-BE49-F238E27FC236}">
                <a16:creationId xmlns:a16="http://schemas.microsoft.com/office/drawing/2014/main" id="{9080D120-BD54-46E1-BA37-82F5E8089E9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07179" y="633619"/>
            <a:ext cx="4093363" cy="5495925"/>
          </a:xfrm>
          <a:prstGeom prst="rect">
            <a:avLst/>
          </a:prstGeom>
          <a:ln w="9525">
            <a:solidFill>
              <a:srgbClr val="DEDEDE"/>
            </a:solidFill>
          </a:ln>
          <a:effectLst>
            <a:outerShdw blurRad="50800" dist="38100" dir="2700000" algn="tl" rotWithShape="0">
              <a:schemeClr val="bg1">
                <a:lumMod val="85000"/>
                <a:alpha val="5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48" y="532895"/>
            <a:ext cx="3455289" cy="1352729"/>
          </a:xfrm>
        </p:spPr>
        <p:txBody>
          <a:bodyPr>
            <a:normAutofit/>
          </a:bodyPr>
          <a:lstStyle/>
          <a:p>
            <a:r>
              <a:rPr lang="hu-HU" sz="2800" dirty="0"/>
              <a:t>REKREÁCIÓ – KREÁCIÓ</a:t>
            </a:r>
            <a:br>
              <a:rPr lang="hu-HU" sz="1800" dirty="0"/>
            </a:br>
            <a:br>
              <a:rPr lang="hu-HU" sz="2800" dirty="0"/>
            </a:br>
            <a:r>
              <a:rPr lang="hu-HU" sz="1200" dirty="0"/>
              <a:t>Képek a Velencei-tavi Nyári Játékok Fesztivál munkáiból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81D83946-74FA-498A-AC80-9926F041B5C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259173" y="1181536"/>
            <a:ext cx="96012" cy="704088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5060D983-8B52-443A-8183-2A1DE05618B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58092" y="2185416"/>
            <a:ext cx="3334863" cy="9144"/>
          </a:xfrm>
          <a:prstGeom prst="rect">
            <a:avLst/>
          </a:prstGeom>
          <a:solidFill>
            <a:srgbClr val="D5D5D5"/>
          </a:solidFill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30934" y="2185416"/>
            <a:ext cx="3265205" cy="2872035"/>
          </a:xfrm>
        </p:spPr>
        <p:txBody>
          <a:bodyPr>
            <a:normAutofit/>
          </a:bodyPr>
          <a:lstStyle/>
          <a:p>
            <a:pPr>
              <a:lnSpc>
                <a:spcPct val="90000"/>
              </a:lnSpc>
            </a:pPr>
            <a:endParaRPr lang="hu-HU" sz="1500" dirty="0"/>
          </a:p>
        </p:txBody>
      </p:sp>
      <p:pic>
        <p:nvPicPr>
          <p:cNvPr id="5" name="Kép 4" descr="A képen kültéri, víz, tó, fű látható&#10;&#10;Előfordulhat, hogy az AI által létrehozott tartalom helytelen.">
            <a:extLst>
              <a:ext uri="{FF2B5EF4-FFF2-40B4-BE49-F238E27FC236}">
                <a16:creationId xmlns:a16="http://schemas.microsoft.com/office/drawing/2014/main" id="{2156F924-1A0D-CD7C-9FF8-776807328A76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449" r="16565" b="3"/>
          <a:stretch>
            <a:fillRect/>
          </a:stretch>
        </p:blipFill>
        <p:spPr>
          <a:xfrm>
            <a:off x="4743449" y="10"/>
            <a:ext cx="4093363" cy="3337549"/>
          </a:xfrm>
          <a:prstGeom prst="rect">
            <a:avLst/>
          </a:prstGeom>
        </p:spPr>
      </p:pic>
      <p:pic>
        <p:nvPicPr>
          <p:cNvPr id="6" name="Kép 5" descr="A képen térkép, szöveg, Tervrajz, diagram látható&#10;&#10;Előfordulhat, hogy az AI által létrehozott tartalom helytelen.">
            <a:extLst>
              <a:ext uri="{FF2B5EF4-FFF2-40B4-BE49-F238E27FC236}">
                <a16:creationId xmlns:a16="http://schemas.microsoft.com/office/drawing/2014/main" id="{153A264E-7859-D036-24B9-32E96882D2FE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388" r="9494" b="2"/>
          <a:stretch>
            <a:fillRect/>
          </a:stretch>
        </p:blipFill>
        <p:spPr>
          <a:xfrm>
            <a:off x="4743442" y="3520439"/>
            <a:ext cx="4093363" cy="3337561"/>
          </a:xfrm>
          <a:prstGeom prst="rect">
            <a:avLst/>
          </a:prstGeom>
        </p:spPr>
      </p:pic>
      <p:pic>
        <p:nvPicPr>
          <p:cNvPr id="7" name="Kép 6" descr="A képen kollázs, Fotómontázs, mozaik látható&#10;&#10;Előfordulhat, hogy az AI által létrehozott tartalom helytelen.">
            <a:extLst>
              <a:ext uri="{FF2B5EF4-FFF2-40B4-BE49-F238E27FC236}">
                <a16:creationId xmlns:a16="http://schemas.microsoft.com/office/drawing/2014/main" id="{9675170B-95D5-50EA-2ADE-1EA8E8A3676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59173" y="2032388"/>
            <a:ext cx="4177074" cy="3744682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FE20FA8B-9905-0B7E-037E-06AE805C53A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dirty="0"/>
              <a:t>1. Előzmények és háttér</a:t>
            </a:r>
          </a:p>
        </p:txBody>
      </p:sp>
      <p:sp>
        <p:nvSpPr>
          <p:cNvPr id="3" name="Tartalom helye 2">
            <a:extLst>
              <a:ext uri="{FF2B5EF4-FFF2-40B4-BE49-F238E27FC236}">
                <a16:creationId xmlns:a16="http://schemas.microsoft.com/office/drawing/2014/main" id="{F5657B90-91F6-7A37-C6B9-318E5432B1B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802295"/>
            <a:ext cx="8229600" cy="4488070"/>
          </a:xfrm>
        </p:spPr>
        <p:txBody>
          <a:bodyPr>
            <a:normAutofit fontScale="62500" lnSpcReduction="20000"/>
          </a:bodyPr>
          <a:lstStyle/>
          <a:p>
            <a:pPr marL="0" indent="0">
              <a:lnSpc>
                <a:spcPct val="90000"/>
              </a:lnSpc>
              <a:buNone/>
            </a:pPr>
            <a:r>
              <a:rPr lang="hu-HU" sz="2400" dirty="0"/>
              <a:t>	A Velencei-tó térsége iparmentes, kulturális és rekreációs központ. A rekreáció - kreáció hívószóra reagáltam amikor fővédnöke lettem a 2005-ben indult Velencei-tavi Nyári Játékok Fesztiválnak. Ennek sikere alapján pályázati és civil támogatással 2006-ban megszervezhettem az első Nemzetközi Velencei-tavi Symposiont. </a:t>
            </a:r>
          </a:p>
          <a:p>
            <a:pPr marL="0" indent="0">
              <a:lnSpc>
                <a:spcPct val="90000"/>
              </a:lnSpc>
              <a:buNone/>
            </a:pPr>
            <a:endParaRPr lang="hu-HU" sz="2400" dirty="0"/>
          </a:p>
          <a:p>
            <a:pPr marL="0" indent="0">
              <a:lnSpc>
                <a:spcPct val="90000"/>
              </a:lnSpc>
              <a:buNone/>
            </a:pPr>
            <a:r>
              <a:rPr lang="hu-HU" sz="2400" dirty="0"/>
              <a:t>	Azóta minden évben megrendezésre kerül ez a természetművészeti program nemzetközi kapcsolatokkal, kiállításokkal, társművészeti programokkal, nyitott gyakorlatokkal, határon túli és városi eseményként. </a:t>
            </a:r>
          </a:p>
          <a:p>
            <a:pPr marL="0" indent="0">
              <a:lnSpc>
                <a:spcPct val="90000"/>
              </a:lnSpc>
              <a:buNone/>
            </a:pPr>
            <a:endParaRPr lang="hu-HU" sz="2400" dirty="0"/>
          </a:p>
          <a:p>
            <a:pPr marL="0" indent="0">
              <a:lnSpc>
                <a:spcPct val="90000"/>
              </a:lnSpc>
              <a:buNone/>
            </a:pPr>
            <a:r>
              <a:rPr lang="hu-HU" sz="2400" dirty="0"/>
              <a:t>	Symposion Alapítvány alapító elnökeként 35 év alatt közel 100 művészteleppel  kerültem kapcsolatba, évente Országos Symposion Találkozót / konferenciát szervezek. Ennek a szervezésnek hatása országos jelentőségű a kortárs művészeti területeken. </a:t>
            </a:r>
          </a:p>
          <a:p>
            <a:pPr marL="0" indent="0">
              <a:lnSpc>
                <a:spcPct val="90000"/>
              </a:lnSpc>
              <a:buNone/>
            </a:pPr>
            <a:endParaRPr lang="hu-HU" sz="2400" dirty="0"/>
          </a:p>
          <a:p>
            <a:pPr marL="0" indent="0">
              <a:lnSpc>
                <a:spcPct val="90000"/>
              </a:lnSpc>
              <a:buNone/>
            </a:pPr>
            <a:r>
              <a:rPr lang="hu-HU" sz="2400" dirty="0"/>
              <a:t>	Hirdetem, hogy a </a:t>
            </a:r>
            <a:r>
              <a:rPr lang="hu-HU" sz="2400" dirty="0" err="1"/>
              <a:t>művésztelepeink</a:t>
            </a:r>
            <a:r>
              <a:rPr lang="hu-HU" sz="2400" dirty="0"/>
              <a:t>, a </a:t>
            </a:r>
            <a:r>
              <a:rPr lang="hu-HU" sz="2400" dirty="0" err="1"/>
              <a:t>symposionok</a:t>
            </a:r>
            <a:r>
              <a:rPr lang="hu-HU" sz="2400" dirty="0"/>
              <a:t> a művészetkutatás rendkívül fontos gyakorlati terepei és részei a térségfejlesztésnek. </a:t>
            </a:r>
          </a:p>
          <a:p>
            <a:pPr marL="0" indent="0">
              <a:lnSpc>
                <a:spcPct val="90000"/>
              </a:lnSpc>
              <a:buNone/>
            </a:pPr>
            <a:endParaRPr lang="hu-HU" sz="2400" dirty="0"/>
          </a:p>
          <a:p>
            <a:pPr marL="0" indent="0">
              <a:lnSpc>
                <a:spcPct val="90000"/>
              </a:lnSpc>
              <a:buNone/>
            </a:pPr>
            <a:r>
              <a:rPr lang="hu-HU" sz="2400" dirty="0"/>
              <a:t>	A Velence sziget a Nemzetközi Velencei-tavi Symposion egyik fontos bázisa. Helyszíne a nemzetközi, szakmaközi, többgenerációs és egyetemközi természetművészeti alkotó munkának.</a:t>
            </a:r>
          </a:p>
          <a:p>
            <a:pPr marL="0" indent="0">
              <a:lnSpc>
                <a:spcPct val="90000"/>
              </a:lnSpc>
              <a:buNone/>
            </a:pPr>
            <a:endParaRPr lang="hu-HU" sz="2400" dirty="0"/>
          </a:p>
          <a:p>
            <a:pPr marL="0" indent="0">
              <a:lnSpc>
                <a:spcPct val="90000"/>
              </a:lnSpc>
              <a:buNone/>
            </a:pPr>
            <a:r>
              <a:rPr lang="hu-HU" sz="2400" dirty="0"/>
              <a:t>	Megterveztem és felépíttettem azt a pajtát, ahol a korábbi időkben, a szigeten létrehozott természetművészeti alkotásokról készült printeket nézhetik meg a látogatók. Ez az épület Velence város egyetlen szabadtéri galériája.</a:t>
            </a:r>
          </a:p>
          <a:p>
            <a:pPr marL="0" indent="0">
              <a:lnSpc>
                <a:spcPct val="90000"/>
              </a:lnSpc>
              <a:buNone/>
            </a:pPr>
            <a:endParaRPr lang="hu-HU" sz="2400" dirty="0"/>
          </a:p>
          <a:p>
            <a:pPr marL="0" indent="0">
              <a:lnSpc>
                <a:spcPct val="90000"/>
              </a:lnSpc>
              <a:buNone/>
            </a:pPr>
            <a:endParaRPr lang="hu-HU" sz="2400" dirty="0"/>
          </a:p>
          <a:p>
            <a:pPr marL="0" indent="0">
              <a:lnSpc>
                <a:spcPct val="90000"/>
              </a:lnSpc>
              <a:buNone/>
            </a:pPr>
            <a:endParaRPr lang="hu-HU" sz="2400" dirty="0"/>
          </a:p>
        </p:txBody>
      </p:sp>
    </p:spTree>
    <p:extLst>
      <p:ext uri="{BB962C8B-B14F-4D97-AF65-F5344CB8AC3E}">
        <p14:creationId xmlns:p14="http://schemas.microsoft.com/office/powerpoint/2010/main" val="267462696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D8807E54-BF13-A5EB-9103-003D887ECA0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776264" y="704994"/>
            <a:ext cx="5158331" cy="2051458"/>
          </a:xfrm>
        </p:spPr>
        <p:txBody>
          <a:bodyPr>
            <a:normAutofit fontScale="90000"/>
          </a:bodyPr>
          <a:lstStyle/>
          <a:p>
            <a:r>
              <a:rPr lang="hu-HU" sz="3600" dirty="0"/>
              <a:t>XIX. NEMZETKÖZI VELENCEI-TAVI SYMPOSION,   2025</a:t>
            </a:r>
            <a:br>
              <a:rPr lang="hu-HU" sz="3600" dirty="0"/>
            </a:br>
            <a:br>
              <a:rPr lang="hu-HU" sz="3600" dirty="0"/>
            </a:br>
            <a:r>
              <a:rPr lang="hu-HU" sz="1600" dirty="0"/>
              <a:t>Hajóval hozzuk a közönséget a megnyitóra a Velence szigetre</a:t>
            </a:r>
          </a:p>
        </p:txBody>
      </p:sp>
      <p:pic>
        <p:nvPicPr>
          <p:cNvPr id="4" name="Tartalom helye 3" descr="A képen szöveg, könyv, képernyőkép, tervezés látható&#10;&#10;Előfordulhat, hogy az AI által létrehozott tartalom helytelen.">
            <a:extLst>
              <a:ext uri="{FF2B5EF4-FFF2-40B4-BE49-F238E27FC236}">
                <a16:creationId xmlns:a16="http://schemas.microsoft.com/office/drawing/2014/main" id="{FB1F8C1A-6AD0-8B50-3E7A-8FC323C54CEF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"/>
            <a:ext cx="3650620" cy="6858000"/>
          </a:xfrm>
          <a:prstGeom prst="rect">
            <a:avLst/>
          </a:prstGeom>
        </p:spPr>
      </p:pic>
      <p:pic>
        <p:nvPicPr>
          <p:cNvPr id="5" name="Tartalom helye 4" descr="A képen kültéri, fű, növény, fa látható&#10;&#10;Előfordulhat, hogy az AI által létrehozott tartalom helytelen.">
            <a:extLst>
              <a:ext uri="{FF2B5EF4-FFF2-40B4-BE49-F238E27FC236}">
                <a16:creationId xmlns:a16="http://schemas.microsoft.com/office/drawing/2014/main" id="{63D8BF75-21A4-5EA1-C571-BFEB2072CB43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06845" y="2756452"/>
            <a:ext cx="5437155" cy="410154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2350099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C4285719-470E-454C-AF62-8323075F1F5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1714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CD9FE4EF-C4D8-49A0-B2FF-81D8DB7D8A2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-1914813" y="1914812"/>
            <a:ext cx="6858000" cy="3028377"/>
          </a:xfrm>
          <a:prstGeom prst="rect">
            <a:avLst/>
          </a:prstGeom>
          <a:gradFill>
            <a:gsLst>
              <a:gs pos="8000">
                <a:srgbClr val="000000"/>
              </a:gs>
              <a:gs pos="100000">
                <a:schemeClr val="accent1">
                  <a:lumMod val="75000"/>
                </a:schemeClr>
              </a:gs>
            </a:gsLst>
            <a:lin ang="30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4300840D-0A0B-4512-BACA-B439D5B9C57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-1914814" y="1924949"/>
            <a:ext cx="6857999" cy="3028379"/>
          </a:xfrm>
          <a:prstGeom prst="rect">
            <a:avLst/>
          </a:prstGeom>
          <a:gradFill>
            <a:gsLst>
              <a:gs pos="0">
                <a:srgbClr val="000000">
                  <a:alpha val="0"/>
                </a:srgbClr>
              </a:gs>
              <a:gs pos="99000">
                <a:schemeClr val="accent1">
                  <a:alpha val="46000"/>
                </a:schemeClr>
              </a:gs>
            </a:gsLst>
            <a:lin ang="1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D2B78728-A580-49A7-84F9-6EF6F583ADE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263195" y="4092815"/>
            <a:ext cx="2501979" cy="3028381"/>
          </a:xfrm>
          <a:prstGeom prst="rect">
            <a:avLst/>
          </a:prstGeom>
          <a:gradFill>
            <a:gsLst>
              <a:gs pos="2000">
                <a:schemeClr val="accent1">
                  <a:alpha val="29000"/>
                </a:schemeClr>
              </a:gs>
              <a:gs pos="100000">
                <a:srgbClr val="000000">
                  <a:alpha val="30000"/>
                </a:srgbClr>
              </a:gs>
            </a:gsLst>
            <a:lin ang="7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7" name="Freeform: Shape 16">
            <a:extLst>
              <a:ext uri="{FF2B5EF4-FFF2-40B4-BE49-F238E27FC236}">
                <a16:creationId xmlns:a16="http://schemas.microsoft.com/office/drawing/2014/main" id="{38FAA1A1-D861-433F-88FA-1E9D6FD31D1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20635413">
            <a:off x="-376302" y="969718"/>
            <a:ext cx="2925267" cy="4178958"/>
          </a:xfrm>
          <a:custGeom>
            <a:avLst/>
            <a:gdLst>
              <a:gd name="connsiteX0" fmla="*/ 2432225 w 3900357"/>
              <a:gd name="connsiteY0" fmla="*/ 93939 h 4178958"/>
              <a:gd name="connsiteX1" fmla="*/ 3900357 w 3900357"/>
              <a:gd name="connsiteY1" fmla="*/ 2089479 h 4178958"/>
              <a:gd name="connsiteX2" fmla="*/ 1810878 w 3900357"/>
              <a:gd name="connsiteY2" fmla="*/ 4178958 h 4178958"/>
              <a:gd name="connsiteX3" fmla="*/ 78249 w 3900357"/>
              <a:gd name="connsiteY3" fmla="*/ 3257727 h 4178958"/>
              <a:gd name="connsiteX4" fmla="*/ 0 w 3900357"/>
              <a:gd name="connsiteY4" fmla="*/ 3128923 h 4178958"/>
              <a:gd name="connsiteX5" fmla="*/ 831324 w 3900357"/>
              <a:gd name="connsiteY5" fmla="*/ 244281 h 4178958"/>
              <a:gd name="connsiteX6" fmla="*/ 997559 w 3900357"/>
              <a:gd name="connsiteY6" fmla="*/ 164202 h 4178958"/>
              <a:gd name="connsiteX7" fmla="*/ 1810878 w 3900357"/>
              <a:gd name="connsiteY7" fmla="*/ 0 h 4178958"/>
              <a:gd name="connsiteX8" fmla="*/ 2432225 w 3900357"/>
              <a:gd name="connsiteY8" fmla="*/ 93939 h 417895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3900357" h="4178958">
                <a:moveTo>
                  <a:pt x="2432225" y="93939"/>
                </a:moveTo>
                <a:cubicBezTo>
                  <a:pt x="3282786" y="358491"/>
                  <a:pt x="3900357" y="1151865"/>
                  <a:pt x="3900357" y="2089479"/>
                </a:cubicBezTo>
                <a:cubicBezTo>
                  <a:pt x="3900357" y="3243466"/>
                  <a:pt x="2964865" y="4178958"/>
                  <a:pt x="1810878" y="4178958"/>
                </a:cubicBezTo>
                <a:cubicBezTo>
                  <a:pt x="1089636" y="4178958"/>
                  <a:pt x="453744" y="3813531"/>
                  <a:pt x="78249" y="3257727"/>
                </a:cubicBezTo>
                <a:lnTo>
                  <a:pt x="0" y="3128923"/>
                </a:lnTo>
                <a:lnTo>
                  <a:pt x="831324" y="244281"/>
                </a:lnTo>
                <a:lnTo>
                  <a:pt x="997559" y="164202"/>
                </a:lnTo>
                <a:cubicBezTo>
                  <a:pt x="1247540" y="58468"/>
                  <a:pt x="1522381" y="0"/>
                  <a:pt x="1810878" y="0"/>
                </a:cubicBezTo>
                <a:cubicBezTo>
                  <a:pt x="2027251" y="0"/>
                  <a:pt x="2235942" y="32888"/>
                  <a:pt x="2432225" y="93939"/>
                </a:cubicBezTo>
                <a:close/>
              </a:path>
            </a:pathLst>
          </a:custGeom>
          <a:gradFill>
            <a:gsLst>
              <a:gs pos="29000">
                <a:srgbClr val="000000">
                  <a:alpha val="0"/>
                </a:srgbClr>
              </a:gs>
              <a:gs pos="100000">
                <a:schemeClr val="accent1">
                  <a:alpha val="43000"/>
                </a:schemeClr>
              </a:gs>
            </a:gsLst>
            <a:lin ang="1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8D71EDA1-87BF-4D5D-AB79-F346FD19278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-1914820" y="1904672"/>
            <a:ext cx="6858003" cy="3028376"/>
          </a:xfrm>
          <a:prstGeom prst="rect">
            <a:avLst/>
          </a:prstGeom>
          <a:gradFill>
            <a:gsLst>
              <a:gs pos="0">
                <a:srgbClr val="000000">
                  <a:alpha val="0"/>
                </a:srgbClr>
              </a:gs>
              <a:gs pos="99000">
                <a:schemeClr val="accent1">
                  <a:lumMod val="60000"/>
                  <a:lumOff val="40000"/>
                  <a:alpha val="11000"/>
                </a:schemeClr>
              </a:gs>
            </a:gsLst>
            <a:lin ang="7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50041" y="48591"/>
            <a:ext cx="2401025" cy="5384799"/>
          </a:xfrm>
        </p:spPr>
        <p:txBody>
          <a:bodyPr anchor="b">
            <a:normAutofit/>
          </a:bodyPr>
          <a:lstStyle/>
          <a:p>
            <a:pPr algn="r"/>
            <a:r>
              <a:rPr lang="hu-HU" sz="2700" dirty="0">
                <a:solidFill>
                  <a:srgbClr val="FFFFFF"/>
                </a:solidFill>
              </a:rPr>
              <a:t>2. </a:t>
            </a:r>
            <a:br>
              <a:rPr lang="hu-HU" sz="2700" dirty="0">
                <a:solidFill>
                  <a:srgbClr val="FFFFFF"/>
                </a:solidFill>
              </a:rPr>
            </a:br>
            <a:r>
              <a:rPr lang="hu-HU" sz="2700" dirty="0">
                <a:solidFill>
                  <a:srgbClr val="FFFFFF"/>
                </a:solidFill>
              </a:rPr>
              <a:t>Megnyitottam a Mesterműhely</a:t>
            </a:r>
            <a:br>
              <a:rPr lang="hu-HU" sz="2700" dirty="0">
                <a:solidFill>
                  <a:srgbClr val="FFFFFF"/>
                </a:solidFill>
              </a:rPr>
            </a:br>
            <a:r>
              <a:rPr lang="hu-HU" sz="2700" dirty="0">
                <a:solidFill>
                  <a:srgbClr val="FFFFFF"/>
                </a:solidFill>
              </a:rPr>
              <a:t>– Symposion Akadémia</a:t>
            </a:r>
            <a:br>
              <a:rPr lang="hu-HU" sz="2700" dirty="0">
                <a:solidFill>
                  <a:srgbClr val="FFFFFF"/>
                </a:solidFill>
              </a:rPr>
            </a:br>
            <a:r>
              <a:rPr lang="hu-HU" sz="2700" dirty="0">
                <a:solidFill>
                  <a:srgbClr val="FFFFFF"/>
                </a:solidFill>
              </a:rPr>
              <a:t>művészeti szabadiskolát</a:t>
            </a:r>
            <a:br>
              <a:rPr lang="hu-HU" sz="2700" dirty="0">
                <a:solidFill>
                  <a:srgbClr val="FFFFFF"/>
                </a:solidFill>
              </a:rPr>
            </a:br>
            <a:br>
              <a:rPr lang="hu-HU" sz="2700" dirty="0">
                <a:solidFill>
                  <a:srgbClr val="FFFFFF"/>
                </a:solidFill>
              </a:rPr>
            </a:br>
            <a:br>
              <a:rPr lang="hu-HU" sz="2700" dirty="0">
                <a:solidFill>
                  <a:srgbClr val="FFFFFF"/>
                </a:solidFill>
              </a:rPr>
            </a:br>
            <a:endParaRPr lang="hu-HU" sz="2700" dirty="0">
              <a:solidFill>
                <a:srgbClr val="FFFFFF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436295" y="649480"/>
            <a:ext cx="2268977" cy="5546047"/>
          </a:xfrm>
        </p:spPr>
        <p:txBody>
          <a:bodyPr anchor="ctr">
            <a:normAutofit/>
          </a:bodyPr>
          <a:lstStyle/>
          <a:p>
            <a:pPr>
              <a:lnSpc>
                <a:spcPct val="90000"/>
              </a:lnSpc>
            </a:pPr>
            <a:r>
              <a:rPr lang="hu-HU" sz="1300" dirty="0"/>
              <a:t>A Symposion módszer intézményes kerete a Mesterműhely – Symposion Akadémia, helyszíne a kápolnásnyéki egykori iskolaépület. </a:t>
            </a:r>
          </a:p>
          <a:p>
            <a:pPr>
              <a:lnSpc>
                <a:spcPct val="90000"/>
              </a:lnSpc>
            </a:pPr>
            <a:endParaRPr lang="hu-HU" sz="1300" dirty="0"/>
          </a:p>
          <a:p>
            <a:pPr>
              <a:lnSpc>
                <a:spcPct val="90000"/>
              </a:lnSpc>
            </a:pPr>
            <a:r>
              <a:rPr lang="hu-HU" sz="1300" dirty="0"/>
              <a:t>Programok:</a:t>
            </a:r>
          </a:p>
          <a:p>
            <a:pPr>
              <a:lnSpc>
                <a:spcPct val="90000"/>
              </a:lnSpc>
            </a:pPr>
            <a:r>
              <a:rPr lang="hu-HU" sz="1300" dirty="0"/>
              <a:t>- kreatív és tehetséggondozó foglalkozások</a:t>
            </a:r>
          </a:p>
          <a:p>
            <a:pPr>
              <a:lnSpc>
                <a:spcPct val="90000"/>
              </a:lnSpc>
            </a:pPr>
            <a:r>
              <a:rPr lang="hu-HU" sz="1300" dirty="0"/>
              <a:t>- művészeti felvételi előkészítők</a:t>
            </a:r>
          </a:p>
          <a:p>
            <a:pPr>
              <a:lnSpc>
                <a:spcPct val="90000"/>
              </a:lnSpc>
            </a:pPr>
            <a:r>
              <a:rPr lang="hu-HU" sz="1300" dirty="0"/>
              <a:t>-nyári táborok, meghirdetett témákra</a:t>
            </a:r>
          </a:p>
          <a:p>
            <a:pPr>
              <a:lnSpc>
                <a:spcPct val="90000"/>
              </a:lnSpc>
            </a:pPr>
            <a:r>
              <a:rPr lang="hu-HU" sz="1300" dirty="0"/>
              <a:t>-workshopok rövidebb, hosszabb tematikára</a:t>
            </a:r>
          </a:p>
          <a:p>
            <a:pPr>
              <a:lnSpc>
                <a:spcPct val="90000"/>
              </a:lnSpc>
            </a:pPr>
            <a:r>
              <a:rPr lang="hu-HU" sz="1300" dirty="0"/>
              <a:t>- családi programok, előadások, kiállítások</a:t>
            </a:r>
          </a:p>
          <a:p>
            <a:pPr>
              <a:lnSpc>
                <a:spcPct val="90000"/>
              </a:lnSpc>
            </a:pPr>
            <a:r>
              <a:rPr lang="hu-HU" sz="1300" dirty="0"/>
              <a:t>- módszertani kutatások, közösségi együttműködések</a:t>
            </a:r>
          </a:p>
          <a:p>
            <a:pPr>
              <a:lnSpc>
                <a:spcPct val="90000"/>
              </a:lnSpc>
            </a:pPr>
            <a:endParaRPr lang="hu-HU" sz="1300" dirty="0"/>
          </a:p>
          <a:p>
            <a:pPr>
              <a:lnSpc>
                <a:spcPct val="90000"/>
              </a:lnSpc>
            </a:pPr>
            <a:r>
              <a:rPr lang="hu-HU" sz="1300" dirty="0"/>
              <a:t>Iskolakert: gyümölcsfák telepítése, zöldségeskert, szabadtéri közösségi programok.</a:t>
            </a:r>
          </a:p>
        </p:txBody>
      </p:sp>
      <p:pic>
        <p:nvPicPr>
          <p:cNvPr id="4" name="Tartalom helye 4" descr="A képen kültéri, fű, épület, talaj látható&#10;&#10;Előfordulhat, hogy az AI által létrehozott tartalom helytelen.">
            <a:extLst>
              <a:ext uri="{FF2B5EF4-FFF2-40B4-BE49-F238E27FC236}">
                <a16:creationId xmlns:a16="http://schemas.microsoft.com/office/drawing/2014/main" id="{52A53E1F-372D-D97D-DE3E-E44B4BC71783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6370" r="-2" b="-2"/>
          <a:stretch>
            <a:fillRect/>
          </a:stretch>
        </p:blipFill>
        <p:spPr>
          <a:xfrm>
            <a:off x="5949503" y="783417"/>
            <a:ext cx="2711832" cy="2462354"/>
          </a:xfrm>
          <a:prstGeom prst="rect">
            <a:avLst/>
          </a:prstGeom>
        </p:spPr>
      </p:pic>
      <p:pic>
        <p:nvPicPr>
          <p:cNvPr id="5" name="Kép 4" descr="A képen személy, kültéri, ruházat, épület látható&#10;&#10;Előfordulhat, hogy az AI által létrehozott tartalom helytelen.">
            <a:extLst>
              <a:ext uri="{FF2B5EF4-FFF2-40B4-BE49-F238E27FC236}">
                <a16:creationId xmlns:a16="http://schemas.microsoft.com/office/drawing/2014/main" id="{F1A19ED0-713F-59F4-93A0-900E84A5A2A5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043" r="22236" b="1"/>
          <a:stretch>
            <a:fillRect/>
          </a:stretch>
        </p:blipFill>
        <p:spPr>
          <a:xfrm>
            <a:off x="5949519" y="3439138"/>
            <a:ext cx="2711816" cy="2762268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526774" y="987287"/>
            <a:ext cx="8190539" cy="1405573"/>
          </a:xfrm>
        </p:spPr>
        <p:txBody>
          <a:bodyPr>
            <a:noAutofit/>
          </a:bodyPr>
          <a:lstStyle/>
          <a:p>
            <a:pPr algn="l"/>
            <a:r>
              <a:rPr lang="hu-HU" sz="3200" b="1" dirty="0"/>
              <a:t>Hol érhető el a SYMPOSION ALAPÍTVÁNY </a:t>
            </a:r>
            <a:br>
              <a:rPr lang="hu-HU" sz="3200" b="1" dirty="0"/>
            </a:br>
            <a:r>
              <a:rPr lang="hu-HU" sz="3200" b="1" dirty="0"/>
              <a:t>tevékenysége a nyilvánosság számára?</a:t>
            </a:r>
            <a:endParaRPr lang="hu-HU" sz="3200" dirty="0">
              <a:solidFill>
                <a:schemeClr val="tx2"/>
              </a:solidFill>
            </a:endParaRPr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>
          <a:xfrm>
            <a:off x="603503" y="2507145"/>
            <a:ext cx="4816635" cy="3761031"/>
          </a:xfrm>
        </p:spPr>
        <p:txBody>
          <a:bodyPr anchor="t">
            <a:normAutofit/>
          </a:bodyPr>
          <a:lstStyle/>
          <a:p>
            <a:pPr marL="0" indent="0">
              <a:buNone/>
            </a:pPr>
            <a:r>
              <a:rPr lang="hu-HU" sz="1400" dirty="0">
                <a:solidFill>
                  <a:schemeClr val="tx2"/>
                </a:solidFill>
              </a:rPr>
              <a:t>A </a:t>
            </a:r>
            <a:r>
              <a:rPr lang="hu-HU" sz="1400" b="1" dirty="0">
                <a:solidFill>
                  <a:schemeClr val="tx2"/>
                </a:solidFill>
              </a:rPr>
              <a:t>Symposion Alapítvány</a:t>
            </a:r>
            <a:r>
              <a:rPr lang="hu-HU" sz="1400" dirty="0">
                <a:solidFill>
                  <a:schemeClr val="tx2"/>
                </a:solidFill>
              </a:rPr>
              <a:t> egy olyan művészeti civil szervezet, amely a magyar művésztelepek hálózatát tartja egyben </a:t>
            </a:r>
            <a:r>
              <a:rPr lang="hu-HU" sz="1400" u="sng" dirty="0">
                <a:solidFill>
                  <a:schemeClr val="tx2"/>
                </a:solidFill>
                <a:hlinkClick r:id="rId2"/>
              </a:rPr>
              <a:t>symposion.hu</a:t>
            </a:r>
            <a:r>
              <a:rPr lang="hu-HU" sz="1400" u="sng" dirty="0">
                <a:solidFill>
                  <a:schemeClr val="tx2"/>
                </a:solidFill>
              </a:rPr>
              <a:t>     </a:t>
            </a:r>
            <a:endParaRPr lang="hu-HU" sz="1400" dirty="0">
              <a:solidFill>
                <a:schemeClr val="tx2"/>
              </a:solidFill>
            </a:endParaRPr>
          </a:p>
          <a:p>
            <a:pPr marL="0" indent="0">
              <a:buNone/>
            </a:pPr>
            <a:r>
              <a:rPr lang="hu-HU" sz="1400" dirty="0">
                <a:solidFill>
                  <a:schemeClr val="tx2"/>
                </a:solidFill>
              </a:rPr>
              <a:t>Az ALAPÍTVÁNY eddig XXIX Országos Symposion Találkozót,  konferenciát szervezett, záródokumentumokkal, periodikákat és könyveket adott ki.</a:t>
            </a:r>
          </a:p>
          <a:p>
            <a:pPr marL="0" indent="0">
              <a:buNone/>
            </a:pPr>
            <a:r>
              <a:rPr lang="hu-HU" sz="1400" dirty="0">
                <a:solidFill>
                  <a:schemeClr val="tx2"/>
                </a:solidFill>
                <a:hlinkClick r:id="rId3"/>
              </a:rPr>
              <a:t>https://symposion.hu/muvesztelepi-szervezetek/xxviii-orszagos-symposion-talalkozo/</a:t>
            </a:r>
            <a:endParaRPr lang="hu-HU" sz="1400" dirty="0">
              <a:solidFill>
                <a:schemeClr val="tx2"/>
              </a:solidFill>
            </a:endParaRPr>
          </a:p>
          <a:p>
            <a:pPr marL="0" indent="0">
              <a:buNone/>
            </a:pPr>
            <a:r>
              <a:rPr lang="hu-HU" sz="1400" dirty="0">
                <a:solidFill>
                  <a:schemeClr val="tx2"/>
                </a:solidFill>
                <a:hlinkClick r:id="rId4"/>
              </a:rPr>
              <a:t>https://symposion.hu/muvesztelepi-szervezetek/orszagos-symposion-talalkozok/</a:t>
            </a:r>
            <a:endParaRPr lang="hu-HU" sz="1400" dirty="0">
              <a:solidFill>
                <a:schemeClr val="tx2"/>
              </a:solidFill>
            </a:endParaRPr>
          </a:p>
          <a:p>
            <a:pPr marL="0" indent="0">
              <a:buNone/>
            </a:pPr>
            <a:r>
              <a:rPr lang="hu-HU" sz="1400" dirty="0">
                <a:solidFill>
                  <a:schemeClr val="tx2"/>
                </a:solidFill>
                <a:hlinkClick r:id="rId5"/>
              </a:rPr>
              <a:t>https://symposion.hu/muvesztelepi-szervezetek/</a:t>
            </a:r>
            <a:endParaRPr lang="hu-HU" sz="1400" dirty="0">
              <a:solidFill>
                <a:schemeClr val="tx2"/>
              </a:solidFill>
            </a:endParaRPr>
          </a:p>
          <a:p>
            <a:pPr marL="0" indent="0">
              <a:buNone/>
            </a:pPr>
            <a:r>
              <a:rPr lang="hu-HU" sz="1400" dirty="0">
                <a:solidFill>
                  <a:schemeClr val="tx2"/>
                </a:solidFill>
              </a:rPr>
              <a:t>FACE BOOK: MESTERMŰHELY</a:t>
            </a:r>
          </a:p>
          <a:p>
            <a:pPr marL="0" indent="0">
              <a:buNone/>
            </a:pPr>
            <a:r>
              <a:rPr lang="hu-HU" sz="1400" dirty="0">
                <a:solidFill>
                  <a:schemeClr val="tx2"/>
                </a:solidFill>
                <a:hlinkClick r:id="rId6"/>
              </a:rPr>
              <a:t>https://www.facebook.com/symposionakademia</a:t>
            </a:r>
            <a:endParaRPr lang="hu-HU" sz="1400" dirty="0">
              <a:solidFill>
                <a:schemeClr val="tx2"/>
              </a:solidFill>
            </a:endParaRPr>
          </a:p>
          <a:p>
            <a:pPr marL="0" indent="0">
              <a:buNone/>
            </a:pPr>
            <a:r>
              <a:rPr lang="hu-HU" sz="1400" dirty="0">
                <a:solidFill>
                  <a:schemeClr val="tx2"/>
                </a:solidFill>
              </a:rPr>
              <a:t>NEMZETKÖZI VELENCEI-TAVI SYMPOSION </a:t>
            </a:r>
          </a:p>
          <a:p>
            <a:pPr marL="0" indent="0">
              <a:buNone/>
            </a:pPr>
            <a:r>
              <a:rPr lang="hu-HU" sz="1400" dirty="0">
                <a:solidFill>
                  <a:schemeClr val="tx2"/>
                </a:solidFill>
                <a:hlinkClick r:id="rId7"/>
              </a:rPr>
              <a:t>https://www.facebook.com/profile.php?id=100068456850662</a:t>
            </a:r>
            <a:endParaRPr lang="hu-HU" sz="1400" dirty="0">
              <a:solidFill>
                <a:schemeClr val="tx2"/>
              </a:solidFill>
            </a:endParaRPr>
          </a:p>
          <a:p>
            <a:pPr marL="0" indent="0">
              <a:buNone/>
            </a:pPr>
            <a:endParaRPr lang="hu-HU" sz="1400" dirty="0">
              <a:solidFill>
                <a:schemeClr val="tx2"/>
              </a:solidFill>
            </a:endParaRPr>
          </a:p>
          <a:p>
            <a:pPr marL="0" indent="0">
              <a:buNone/>
            </a:pPr>
            <a:endParaRPr lang="hu-HU" sz="1050" dirty="0">
              <a:solidFill>
                <a:schemeClr val="tx2"/>
              </a:solidFill>
            </a:endParaRPr>
          </a:p>
        </p:txBody>
      </p:sp>
      <p:pic>
        <p:nvPicPr>
          <p:cNvPr id="10" name="Kép 9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5610639" y="3005190"/>
            <a:ext cx="3106674" cy="2764939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2" name="Slide Background">
            <a:extLst>
              <a:ext uri="{FF2B5EF4-FFF2-40B4-BE49-F238E27FC236}">
                <a16:creationId xmlns:a16="http://schemas.microsoft.com/office/drawing/2014/main" id="{9F7D5CDA-D291-4307-BF55-1381FED2963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4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71350" y="762001"/>
            <a:ext cx="4000647" cy="1708242"/>
          </a:xfrm>
        </p:spPr>
        <p:txBody>
          <a:bodyPr anchor="ctr">
            <a:normAutofit/>
          </a:bodyPr>
          <a:lstStyle/>
          <a:p>
            <a:r>
              <a:rPr lang="hu-HU" sz="3500"/>
              <a:t>3. A Symposion módszer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71350" y="2470244"/>
            <a:ext cx="4000647" cy="3769835"/>
          </a:xfrm>
        </p:spPr>
        <p:txBody>
          <a:bodyPr anchor="ctr">
            <a:normAutofit/>
          </a:bodyPr>
          <a:lstStyle/>
          <a:p>
            <a:pPr>
              <a:lnSpc>
                <a:spcPct val="90000"/>
              </a:lnSpc>
            </a:pPr>
            <a:r>
              <a:rPr lang="hu-HU" sz="1400" dirty="0"/>
              <a:t>Alapelvek:</a:t>
            </a:r>
          </a:p>
          <a:p>
            <a:pPr>
              <a:lnSpc>
                <a:spcPct val="90000"/>
              </a:lnSpc>
            </a:pPr>
            <a:r>
              <a:rPr lang="hu-HU" sz="1400" dirty="0"/>
              <a:t>Történeti gyökerek, közös tudás</a:t>
            </a:r>
          </a:p>
          <a:p>
            <a:pPr>
              <a:lnSpc>
                <a:spcPct val="90000"/>
              </a:lnSpc>
            </a:pPr>
            <a:r>
              <a:rPr lang="hu-HU" sz="1400" dirty="0"/>
              <a:t>- élményalapú, reflektív és kooperatív tanulás</a:t>
            </a:r>
          </a:p>
          <a:p>
            <a:pPr>
              <a:lnSpc>
                <a:spcPct val="90000"/>
              </a:lnSpc>
            </a:pPr>
            <a:r>
              <a:rPr lang="hu-HU" sz="1400" dirty="0"/>
              <a:t>- közös tervezés és alkotás</a:t>
            </a:r>
          </a:p>
          <a:p>
            <a:pPr>
              <a:lnSpc>
                <a:spcPct val="90000"/>
              </a:lnSpc>
            </a:pPr>
            <a:r>
              <a:rPr lang="hu-HU" sz="1400" dirty="0"/>
              <a:t>- önismeret, gördülékeny problémamegoldás, saját út keresése</a:t>
            </a:r>
          </a:p>
          <a:p>
            <a:pPr>
              <a:lnSpc>
                <a:spcPct val="90000"/>
              </a:lnSpc>
            </a:pPr>
            <a:r>
              <a:rPr lang="hu-HU" sz="1400" dirty="0"/>
              <a:t>- környezettudatos, közösségi szemlélet</a:t>
            </a:r>
          </a:p>
          <a:p>
            <a:pPr>
              <a:lnSpc>
                <a:spcPct val="90000"/>
              </a:lnSpc>
            </a:pPr>
            <a:endParaRPr lang="hu-HU" sz="1400" dirty="0"/>
          </a:p>
          <a:p>
            <a:pPr>
              <a:lnSpc>
                <a:spcPct val="90000"/>
              </a:lnSpc>
            </a:pPr>
            <a:r>
              <a:rPr lang="hu-HU" sz="1400" dirty="0"/>
              <a:t>Módszer:</a:t>
            </a:r>
          </a:p>
          <a:p>
            <a:pPr>
              <a:lnSpc>
                <a:spcPct val="90000"/>
              </a:lnSpc>
            </a:pPr>
            <a:r>
              <a:rPr lang="hu-HU" sz="1400" dirty="0"/>
              <a:t>- reflektív / alkotói napló</a:t>
            </a:r>
          </a:p>
          <a:p>
            <a:pPr>
              <a:lnSpc>
                <a:spcPct val="90000"/>
              </a:lnSpc>
            </a:pPr>
            <a:r>
              <a:rPr lang="hu-HU" sz="1400" dirty="0"/>
              <a:t>- </a:t>
            </a:r>
            <a:r>
              <a:rPr lang="hu-HU" sz="1400" dirty="0" err="1"/>
              <a:t>peer</a:t>
            </a:r>
            <a:r>
              <a:rPr lang="hu-HU" sz="1400" dirty="0"/>
              <a:t> </a:t>
            </a:r>
            <a:r>
              <a:rPr lang="hu-HU" sz="1400" dirty="0" err="1"/>
              <a:t>learning</a:t>
            </a:r>
            <a:r>
              <a:rPr lang="hu-HU" sz="1400" dirty="0"/>
              <a:t> (kortárs tanulás)</a:t>
            </a:r>
          </a:p>
          <a:p>
            <a:pPr>
              <a:lnSpc>
                <a:spcPct val="90000"/>
              </a:lnSpc>
            </a:pPr>
            <a:r>
              <a:rPr lang="hu-HU" sz="1400" dirty="0"/>
              <a:t>- design </a:t>
            </a:r>
            <a:r>
              <a:rPr lang="hu-HU" sz="1400" dirty="0" err="1"/>
              <a:t>thinking</a:t>
            </a:r>
            <a:r>
              <a:rPr lang="hu-HU" sz="1400" dirty="0"/>
              <a:t> elemek</a:t>
            </a:r>
          </a:p>
          <a:p>
            <a:pPr>
              <a:lnSpc>
                <a:spcPct val="90000"/>
              </a:lnSpc>
            </a:pPr>
            <a:r>
              <a:rPr lang="hu-HU" sz="1400" dirty="0"/>
              <a:t>- érzékenyítő gyakorlatok</a:t>
            </a:r>
          </a:p>
          <a:p>
            <a:pPr>
              <a:lnSpc>
                <a:spcPct val="90000"/>
              </a:lnSpc>
            </a:pPr>
            <a:r>
              <a:rPr lang="hu-HU" sz="1400" dirty="0"/>
              <a:t>- digitális kiterjesztés (AR/VR APP, fotó és videó  dokumentáció)</a:t>
            </a:r>
          </a:p>
          <a:p>
            <a:pPr>
              <a:lnSpc>
                <a:spcPct val="90000"/>
              </a:lnSpc>
            </a:pPr>
            <a:r>
              <a:rPr lang="hu-HU" sz="1400" dirty="0"/>
              <a:t>- közösségi értékelés</a:t>
            </a:r>
          </a:p>
        </p:txBody>
      </p:sp>
      <p:pic>
        <p:nvPicPr>
          <p:cNvPr id="4" name="Kép 3">
            <a:extLst>
              <a:ext uri="{FF2B5EF4-FFF2-40B4-BE49-F238E27FC236}">
                <a16:creationId xmlns:a16="http://schemas.microsoft.com/office/drawing/2014/main" id="{E1FB40B6-776D-12C1-161F-566783ED1F3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2936" r="8187" b="-1"/>
          <a:stretch>
            <a:fillRect/>
          </a:stretch>
        </p:blipFill>
        <p:spPr>
          <a:xfrm>
            <a:off x="5143347" y="-10886"/>
            <a:ext cx="4000653" cy="6868886"/>
          </a:xfrm>
          <a:prstGeom prst="rect">
            <a:avLst/>
          </a:prstGeom>
          <a:effectLst>
            <a:outerShdw blurRad="127000" dist="50800" dir="10800000" sx="99000" sy="99000" algn="r" rotWithShape="0">
              <a:prstClr val="black">
                <a:alpha val="40000"/>
              </a:prstClr>
            </a:outerShdw>
          </a:effectLst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E8DDFEA2-AC72-948B-B7A1-E46F6FC008F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428488"/>
            <a:ext cx="8229600" cy="697948"/>
          </a:xfrm>
        </p:spPr>
        <p:txBody>
          <a:bodyPr>
            <a:noAutofit/>
          </a:bodyPr>
          <a:lstStyle/>
          <a:p>
            <a:r>
              <a:rPr lang="hu-HU" sz="3600" dirty="0"/>
              <a:t>A Symposion  módszertan lényege: </a:t>
            </a:r>
            <a:br>
              <a:rPr lang="hu-HU" sz="3600" dirty="0"/>
            </a:br>
            <a:r>
              <a:rPr lang="hu-HU" sz="3600" dirty="0"/>
              <a:t>- </a:t>
            </a:r>
            <a:r>
              <a:rPr lang="hu-HU" sz="3200" dirty="0"/>
              <a:t>az agyag mint…</a:t>
            </a:r>
          </a:p>
        </p:txBody>
      </p:sp>
      <p:sp>
        <p:nvSpPr>
          <p:cNvPr id="3" name="Tartalom helye 2">
            <a:extLst>
              <a:ext uri="{FF2B5EF4-FFF2-40B4-BE49-F238E27FC236}">
                <a16:creationId xmlns:a16="http://schemas.microsoft.com/office/drawing/2014/main" id="{7A2E04F5-F558-621F-B8C6-D46606C8D03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51791" y="1417638"/>
            <a:ext cx="8435009" cy="5165724"/>
          </a:xfrm>
        </p:spPr>
        <p:txBody>
          <a:bodyPr>
            <a:noAutofit/>
          </a:bodyPr>
          <a:lstStyle/>
          <a:p>
            <a:r>
              <a:rPr lang="hu-HU" sz="1500" dirty="0"/>
              <a:t>Akár egy tanév akár egy tábor időtartamában gondolkozunk a célunk az, hogy párhuzamosan fejlődjenek a kognitív képességek és a kézügyesség, a technikai tudás.</a:t>
            </a:r>
            <a:br>
              <a:rPr lang="hu-HU" sz="1500" dirty="0"/>
            </a:br>
            <a:r>
              <a:rPr lang="hu-HU" sz="1500" dirty="0"/>
              <a:t>Minden tanévet hasonló tantervvel viszünk végig így akik újként csatlakoznak megkapják az alapozást, akik több éve járnak pedig újra találkoznak egy-egy  már ismerős feladattal de egészen más minőségben tudják már megvalósítani.</a:t>
            </a:r>
            <a:br>
              <a:rPr lang="hu-HU" sz="1500" dirty="0"/>
            </a:br>
            <a:br>
              <a:rPr lang="hu-HU" sz="1500" dirty="0"/>
            </a:br>
            <a:r>
              <a:rPr lang="hu-HU" sz="1500" dirty="0"/>
              <a:t>Az agyag mint anyag és oktatási eszköz</a:t>
            </a:r>
            <a:br>
              <a:rPr lang="hu-HU" sz="1500" dirty="0"/>
            </a:br>
            <a:br>
              <a:rPr lang="hu-HU" sz="1500" dirty="0"/>
            </a:br>
            <a:r>
              <a:rPr lang="hu-HU" sz="1500" dirty="0"/>
              <a:t>Az agyag tulajdonságai nagyon megfelelnek arra hogy a gyerekek megtapasztalják, egy anyag hány féle formát tud ölteni és mennyi különböző felhasználási módja van.</a:t>
            </a:r>
            <a:br>
              <a:rPr lang="hu-HU" sz="1500" dirty="0"/>
            </a:br>
            <a:r>
              <a:rPr lang="hu-HU" sz="1500" dirty="0"/>
              <a:t>Az agyagot folyékony állapotában a saját ragasztójaként használjuk, gyúrható állapotában készülnek a tárgyak, plasztikák, korongozunk belőle. Bőrkemény állapotában faragható, karcolható, kifényesíthető a felülete illetve már színezhető is. Levegőtől elzárva akár hetekig alkalmas arra hogy dolgozzanak vele és több alkalmon át folytassanak egy munkát. </a:t>
            </a:r>
            <a:br>
              <a:rPr lang="hu-HU" sz="1500" dirty="0"/>
            </a:br>
            <a:r>
              <a:rPr lang="hu-HU" sz="1500" dirty="0"/>
              <a:t>A kiszáradást követően csiszolható, festhető. Kiégetett állapotában már nem olyan sérülékeny, kemény, már használati tárgyként funkcionál de még rengeteg esztétikai lehetőség van benne a festés, mázazás tekintetében.</a:t>
            </a:r>
            <a:br>
              <a:rPr lang="hu-HU" sz="1500" dirty="0"/>
            </a:br>
            <a:r>
              <a:rPr lang="hu-HU" sz="1500" dirty="0"/>
              <a:t>A kiégetett és színezett agyag összetörhető és mozaik készítésére alkalmas így egy újabb formát ölthet a felhasználása.</a:t>
            </a:r>
            <a:br>
              <a:rPr lang="hu-HU" sz="1500" dirty="0"/>
            </a:br>
            <a:r>
              <a:rPr lang="hu-HU" sz="1500" dirty="0"/>
              <a:t>Ezek a stációk mind nagyon érdekesek és változatosan manipulálják az érzékszerveket mivel a halmazállapotok és fizikai tulajdonságok testközelből megtapasztalhatók.</a:t>
            </a:r>
            <a:br>
              <a:rPr lang="hu-HU" sz="1500" dirty="0"/>
            </a:br>
            <a:br>
              <a:rPr lang="hu-HU" sz="1500" dirty="0"/>
            </a:br>
            <a:endParaRPr lang="hu-HU" sz="1500" dirty="0"/>
          </a:p>
        </p:txBody>
      </p:sp>
    </p:spTree>
    <p:extLst>
      <p:ext uri="{BB962C8B-B14F-4D97-AF65-F5344CB8AC3E}">
        <p14:creationId xmlns:p14="http://schemas.microsoft.com/office/powerpoint/2010/main" val="74950832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B55D8328-218E-C3EB-946D-6C822D61E95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636104"/>
            <a:ext cx="8229600" cy="781534"/>
          </a:xfrm>
        </p:spPr>
        <p:txBody>
          <a:bodyPr/>
          <a:lstStyle/>
          <a:p>
            <a:r>
              <a:rPr lang="hu-HU" sz="4000" dirty="0"/>
              <a:t>Az</a:t>
            </a:r>
            <a:r>
              <a:rPr lang="hu-HU" dirty="0"/>
              <a:t> agyag mint analógia</a:t>
            </a:r>
          </a:p>
        </p:txBody>
      </p:sp>
      <p:sp>
        <p:nvSpPr>
          <p:cNvPr id="3" name="Tartalom helye 2">
            <a:extLst>
              <a:ext uri="{FF2B5EF4-FFF2-40B4-BE49-F238E27FC236}">
                <a16:creationId xmlns:a16="http://schemas.microsoft.com/office/drawing/2014/main" id="{47E47BBF-7B1E-2C07-BB9C-B1DD22919B2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hu-HU" sz="1400" dirty="0"/>
              <a:t>Az agyag használata pont a már leírt körforgás és rengeteg manifesztációs lehetőség miatt egy analógia arra, hogyan változunk, hogyan tudunk alkalmazkodni a környezetünkhöz és a minket érő hatásokhoz, hogy lesz egy gombóc sáros földből, melyet a természet adott egy ember által formált csodálatos tárgy.</a:t>
            </a:r>
            <a:br>
              <a:rPr lang="hu-HU" sz="1400" dirty="0"/>
            </a:br>
            <a:r>
              <a:rPr lang="hu-HU" sz="1400" dirty="0"/>
              <a:t>Úgy véljük, hogy ezeknek a folyamatoknak a fizikai és mentális megtapasztalása, az ezekben való tevékeny részvétel segít kialakítani egy egészségesebb önképet, egy nyitottabb viszonyulást a világhoz és fenntartja az érdeklődést, hiszen ahogy korábban írtam, egy már ismert feladat is teljesen más formában tud megvalósulni az alkotó fejlődésének köszönhetően.</a:t>
            </a:r>
            <a:br>
              <a:rPr lang="hu-HU" sz="1400" dirty="0"/>
            </a:br>
            <a:br>
              <a:rPr lang="hu-HU" sz="1400" dirty="0"/>
            </a:br>
            <a:r>
              <a:rPr lang="hu-HU" sz="1400" dirty="0"/>
              <a:t>Természetesen használunk más anyagokat is az oktatás során, melyek egyrészt kitekintést adnak más művészeti területekre másrészt újabb készségeket fejlesztenek.</a:t>
            </a:r>
            <a:br>
              <a:rPr lang="hu-HU" sz="1400" dirty="0"/>
            </a:br>
            <a:br>
              <a:rPr lang="hu-HU" sz="1400" dirty="0"/>
            </a:br>
            <a:r>
              <a:rPr lang="hu-HU" sz="1400" dirty="0"/>
              <a:t>Az évek során tapasztaljuk illetve szülői visszajelzésekből tudjuk, hogy a módszer működik, az ide járó gyerekek valóban nyitottabbá válnak, önértékelésük javul és az életük más területein is jobban teljesítenek. A kísérletezés és az újratervezés természetesen része a folyamatnak.</a:t>
            </a:r>
          </a:p>
          <a:p>
            <a:endParaRPr lang="hu-HU" sz="1400" dirty="0"/>
          </a:p>
          <a:p>
            <a:r>
              <a:rPr lang="hu-HU" sz="1400" dirty="0"/>
              <a:t>Az agyaggal való alkotómunka folyamatos és egyéni korrigálást kíván, ami a kapcsolatokat sokkal személyesebbé teszi.</a:t>
            </a:r>
          </a:p>
          <a:p>
            <a:pPr marL="0" indent="0">
              <a:buNone/>
            </a:pPr>
            <a:r>
              <a:rPr lang="hu-HU" sz="1400" dirty="0"/>
              <a:t> </a:t>
            </a:r>
          </a:p>
          <a:p>
            <a:endParaRPr lang="hu-HU" sz="1400" dirty="0"/>
          </a:p>
          <a:p>
            <a:endParaRPr lang="hu-HU" sz="1400" dirty="0"/>
          </a:p>
          <a:p>
            <a:endParaRPr lang="hu-HU" sz="2900" dirty="0"/>
          </a:p>
        </p:txBody>
      </p:sp>
    </p:spTree>
    <p:extLst>
      <p:ext uri="{BB962C8B-B14F-4D97-AF65-F5344CB8AC3E}">
        <p14:creationId xmlns:p14="http://schemas.microsoft.com/office/powerpoint/2010/main" val="402403435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8" name="Rectangle 17">
            <a:extLst>
              <a:ext uri="{FF2B5EF4-FFF2-40B4-BE49-F238E27FC236}">
                <a16:creationId xmlns:a16="http://schemas.microsoft.com/office/drawing/2014/main" id="{12C63567-9A18-430B-817B-152D609F572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1713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23015" y="658191"/>
            <a:ext cx="3574923" cy="1261351"/>
          </a:xfrm>
        </p:spPr>
        <p:txBody>
          <a:bodyPr anchor="b">
            <a:normAutofit/>
          </a:bodyPr>
          <a:lstStyle/>
          <a:p>
            <a:r>
              <a:rPr lang="hu-HU" sz="3500" dirty="0"/>
              <a:t>4. Programok és technikák</a:t>
            </a:r>
          </a:p>
        </p:txBody>
      </p:sp>
      <p:pic>
        <p:nvPicPr>
          <p:cNvPr id="7" name="Kép 6" descr="A képen személy, ruházat, asztal, Emberi arc látható&#10;&#10;Előfordulhat, hogy az AI által létrehozott tartalom helytelen.">
            <a:extLst>
              <a:ext uri="{FF2B5EF4-FFF2-40B4-BE49-F238E27FC236}">
                <a16:creationId xmlns:a16="http://schemas.microsoft.com/office/drawing/2014/main" id="{66B93F76-A7B4-8091-D87F-20BC7AD47E50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33838" r="16428" b="4"/>
          <a:stretch>
            <a:fillRect/>
          </a:stretch>
        </p:blipFill>
        <p:spPr>
          <a:xfrm>
            <a:off x="142176" y="170173"/>
            <a:ext cx="2104183" cy="3172964"/>
          </a:xfrm>
          <a:prstGeom prst="rect">
            <a:avLst/>
          </a:prstGeom>
        </p:spPr>
      </p:pic>
      <p:pic>
        <p:nvPicPr>
          <p:cNvPr id="5" name="Kép 4" descr="A képen Gyermekrajz, rajz, festmény, művészet látható&#10;&#10;Előfordulhat, hogy az AI által létrehozott tartalom helytelen.">
            <a:extLst>
              <a:ext uri="{FF2B5EF4-FFF2-40B4-BE49-F238E27FC236}">
                <a16:creationId xmlns:a16="http://schemas.microsoft.com/office/drawing/2014/main" id="{3171CDAA-D40F-4F84-6BB1-DAEC9D75AC04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13227" r="22235" b="2"/>
          <a:stretch>
            <a:fillRect/>
          </a:stretch>
        </p:blipFill>
        <p:spPr>
          <a:xfrm>
            <a:off x="2388534" y="170176"/>
            <a:ext cx="2253665" cy="2618960"/>
          </a:xfrm>
          <a:prstGeom prst="rect">
            <a:avLst/>
          </a:prstGeom>
        </p:spPr>
      </p:pic>
      <p:pic>
        <p:nvPicPr>
          <p:cNvPr id="9" name="Kép 8" descr="A képen ruházat, személy, fedett pályás, fiú látható&#10;&#10;Előfordulhat, hogy az AI által létrehozott tartalom helytelen.">
            <a:extLst>
              <a:ext uri="{FF2B5EF4-FFF2-40B4-BE49-F238E27FC236}">
                <a16:creationId xmlns:a16="http://schemas.microsoft.com/office/drawing/2014/main" id="{986F0C63-6AC1-194B-0ADE-D86C7DE0B0C4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l="18420" r="21226" b="-4"/>
          <a:stretch>
            <a:fillRect/>
          </a:stretch>
        </p:blipFill>
        <p:spPr>
          <a:xfrm>
            <a:off x="142177" y="3510992"/>
            <a:ext cx="2104183" cy="2614912"/>
          </a:xfrm>
          <a:prstGeom prst="rect">
            <a:avLst/>
          </a:prstGeom>
        </p:spPr>
      </p:pic>
      <p:pic>
        <p:nvPicPr>
          <p:cNvPr id="13" name="Kép 12" descr="A képen társasjáték, Asztali társasjáték, Beltéri játékok és sportok, Játékok látható&#10;&#10;Előfordulhat, hogy az AI által létrehozott tartalom helytelen.">
            <a:extLst>
              <a:ext uri="{FF2B5EF4-FFF2-40B4-BE49-F238E27FC236}">
                <a16:creationId xmlns:a16="http://schemas.microsoft.com/office/drawing/2014/main" id="{D398B2E1-22C9-679E-39A9-5A7CAFACD1BC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 l="21291" r="25360" b="2"/>
          <a:stretch>
            <a:fillRect/>
          </a:stretch>
        </p:blipFill>
        <p:spPr>
          <a:xfrm>
            <a:off x="2388536" y="2957667"/>
            <a:ext cx="2253664" cy="3168239"/>
          </a:xfrm>
          <a:prstGeom prst="rect">
            <a:avLst/>
          </a:prstGeom>
        </p:spPr>
      </p:pic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041677" y="2182191"/>
            <a:ext cx="3574923" cy="4213374"/>
          </a:xfrm>
        </p:spPr>
        <p:txBody>
          <a:bodyPr>
            <a:normAutofit/>
          </a:bodyPr>
          <a:lstStyle/>
          <a:p>
            <a:pPr>
              <a:lnSpc>
                <a:spcPct val="90000"/>
              </a:lnSpc>
            </a:pPr>
            <a:r>
              <a:rPr lang="hu-HU" sz="1500" dirty="0"/>
              <a:t>A hagyományos kézművesség és a kortárs kísérletezés találkozik:</a:t>
            </a:r>
          </a:p>
          <a:p>
            <a:pPr>
              <a:lnSpc>
                <a:spcPct val="90000"/>
              </a:lnSpc>
            </a:pPr>
            <a:r>
              <a:rPr lang="hu-HU" sz="1500" dirty="0"/>
              <a:t>- érzékelésfejlesztő gyakorlatok, </a:t>
            </a:r>
          </a:p>
          <a:p>
            <a:pPr>
              <a:lnSpc>
                <a:spcPct val="90000"/>
              </a:lnSpc>
            </a:pPr>
            <a:r>
              <a:rPr lang="hu-HU" sz="1500" dirty="0"/>
              <a:t>(a kézzel látás megismerése)</a:t>
            </a:r>
          </a:p>
          <a:p>
            <a:pPr>
              <a:lnSpc>
                <a:spcPct val="90000"/>
              </a:lnSpc>
            </a:pPr>
            <a:r>
              <a:rPr lang="hu-HU" sz="1500" dirty="0"/>
              <a:t>- papírművészet, (papírszövés saját képekből, torony építése A/4-es lapból…)</a:t>
            </a:r>
          </a:p>
          <a:p>
            <a:pPr>
              <a:lnSpc>
                <a:spcPct val="90000"/>
              </a:lnSpc>
            </a:pPr>
            <a:r>
              <a:rPr lang="hu-HU" sz="1500" dirty="0"/>
              <a:t>- agyagkísérletek (nyomhagyástól a plasztikákig, hangszer, vagy dioráma készítés)</a:t>
            </a:r>
          </a:p>
          <a:p>
            <a:pPr>
              <a:lnSpc>
                <a:spcPct val="90000"/>
              </a:lnSpc>
            </a:pPr>
            <a:r>
              <a:rPr lang="hu-HU" sz="1500" dirty="0"/>
              <a:t>- cianotípia és fotóeljárások (kéknyomat technika papírra, textilre)</a:t>
            </a:r>
          </a:p>
          <a:p>
            <a:pPr>
              <a:lnSpc>
                <a:spcPct val="90000"/>
              </a:lnSpc>
            </a:pPr>
            <a:r>
              <a:rPr lang="hu-HU" sz="1500" dirty="0"/>
              <a:t>- textilművészet (batikolás, varrás, újrahasznosított anyag szövése, szőnyeg képek)</a:t>
            </a:r>
          </a:p>
          <a:p>
            <a:pPr>
              <a:lnSpc>
                <a:spcPct val="90000"/>
              </a:lnSpc>
            </a:pPr>
            <a:r>
              <a:rPr lang="hu-HU" sz="1500" dirty="0"/>
              <a:t>- természetművészeti projektek (dioráma 3D képek, kerti installációk)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6" name="Rectangle 25">
            <a:extLst>
              <a:ext uri="{FF2B5EF4-FFF2-40B4-BE49-F238E27FC236}">
                <a16:creationId xmlns:a16="http://schemas.microsoft.com/office/drawing/2014/main" id="{FF93924A-10DF-4647-8C7A-115C0175774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2286" y="0"/>
            <a:ext cx="9141714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549249"/>
            <a:ext cx="3601687" cy="1671570"/>
          </a:xfrm>
        </p:spPr>
        <p:txBody>
          <a:bodyPr>
            <a:normAutofit fontScale="90000"/>
          </a:bodyPr>
          <a:lstStyle/>
          <a:p>
            <a:pPr>
              <a:lnSpc>
                <a:spcPct val="90000"/>
              </a:lnSpc>
            </a:pPr>
            <a:r>
              <a:rPr lang="hu-HU" sz="3600" dirty="0"/>
              <a:t>5. Táborok</a:t>
            </a:r>
            <a:br>
              <a:rPr lang="hu-HU" sz="2200" dirty="0"/>
            </a:br>
            <a:r>
              <a:rPr lang="hu-HU" sz="2200" dirty="0"/>
              <a:t>Közös alapelvek: projekt- és kooperatív módszer, újrahasznosítás, közös értékelés.</a:t>
            </a:r>
          </a:p>
        </p:txBody>
      </p:sp>
      <p:pic>
        <p:nvPicPr>
          <p:cNvPr id="4" name="Tartalom helye 7" descr="A képen festmény, művészet, Művészet festék, festék látható&#10;&#10;Előfordulhat, hogy az AI által létrehozott tartalom helytelen.">
            <a:extLst>
              <a:ext uri="{FF2B5EF4-FFF2-40B4-BE49-F238E27FC236}">
                <a16:creationId xmlns:a16="http://schemas.microsoft.com/office/drawing/2014/main" id="{4656DDB9-52E4-0A78-8AEE-DB4839C0B00E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965" r="4" b="4"/>
          <a:stretch>
            <a:fillRect/>
          </a:stretch>
        </p:blipFill>
        <p:spPr>
          <a:xfrm>
            <a:off x="4496577" y="1"/>
            <a:ext cx="2262230" cy="2223338"/>
          </a:xfrm>
          <a:prstGeom prst="rect">
            <a:avLst/>
          </a:prstGeom>
        </p:spPr>
      </p:pic>
      <p:pic>
        <p:nvPicPr>
          <p:cNvPr id="11" name="Kép 10" descr="A képen festmény, művészet, festék, fal látható&#10;&#10;Előfordulhat, hogy az AI által létrehozott tartalom helytelen.">
            <a:extLst>
              <a:ext uri="{FF2B5EF4-FFF2-40B4-BE49-F238E27FC236}">
                <a16:creationId xmlns:a16="http://schemas.microsoft.com/office/drawing/2014/main" id="{C533FBA0-F2F9-29CE-AD43-5B1590ECA778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632" r="9231" b="-1"/>
          <a:stretch>
            <a:fillRect/>
          </a:stretch>
        </p:blipFill>
        <p:spPr>
          <a:xfrm>
            <a:off x="6891658" y="10"/>
            <a:ext cx="2252342" cy="1679499"/>
          </a:xfrm>
          <a:prstGeom prst="rect">
            <a:avLst/>
          </a:prstGeom>
        </p:spPr>
      </p:pic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28650" y="2524539"/>
            <a:ext cx="3601687" cy="3604547"/>
          </a:xfrm>
        </p:spPr>
        <p:txBody>
          <a:bodyPr>
            <a:normAutofit/>
          </a:bodyPr>
          <a:lstStyle/>
          <a:p>
            <a:r>
              <a:rPr lang="hu-HU" sz="2800" dirty="0"/>
              <a:t>Metamorfózis tábor: </a:t>
            </a:r>
          </a:p>
          <a:p>
            <a:endParaRPr lang="hu-HU" sz="1700" dirty="0"/>
          </a:p>
          <a:p>
            <a:r>
              <a:rPr lang="hu-HU" sz="1700" dirty="0"/>
              <a:t>átalakulás és fejlődés megtapasztalása pl.2D nagyméretű festett képből a  3D dioráma építése és viszonyuk, </a:t>
            </a:r>
          </a:p>
          <a:p>
            <a:r>
              <a:rPr lang="hu-HU" sz="1700" dirty="0"/>
              <a:t>stop-</a:t>
            </a:r>
            <a:r>
              <a:rPr lang="hu-HU" sz="1700" dirty="0" err="1"/>
              <a:t>motion</a:t>
            </a:r>
            <a:r>
              <a:rPr lang="hu-HU" sz="1700" dirty="0"/>
              <a:t> technikával a kis agyagfigurák megmozdulnak.</a:t>
            </a:r>
          </a:p>
          <a:p>
            <a:r>
              <a:rPr lang="hu-HU" sz="1700" dirty="0"/>
              <a:t>Kiállítás rendezés a szülőknek</a:t>
            </a:r>
          </a:p>
          <a:p>
            <a:r>
              <a:rPr lang="hu-HU" sz="1700" dirty="0"/>
              <a:t>Közös értékelés, beszélgetés</a:t>
            </a:r>
          </a:p>
        </p:txBody>
      </p:sp>
      <p:pic>
        <p:nvPicPr>
          <p:cNvPr id="5" name="Kép 4" descr="A képen művészet, Művészet festék, festék, Gyermekrajz látható&#10;&#10;Előfordulhat, hogy az AI által létrehozott tartalom helytelen.">
            <a:extLst>
              <a:ext uri="{FF2B5EF4-FFF2-40B4-BE49-F238E27FC236}">
                <a16:creationId xmlns:a16="http://schemas.microsoft.com/office/drawing/2014/main" id="{5F7D046D-BA77-3234-740B-32463C3208EE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7" b="250"/>
          <a:stretch>
            <a:fillRect/>
          </a:stretch>
        </p:blipFill>
        <p:spPr>
          <a:xfrm>
            <a:off x="4496577" y="2384215"/>
            <a:ext cx="2262231" cy="2234180"/>
          </a:xfrm>
          <a:prstGeom prst="rect">
            <a:avLst/>
          </a:prstGeom>
        </p:spPr>
      </p:pic>
      <p:pic>
        <p:nvPicPr>
          <p:cNvPr id="9" name="Kép 8" descr="A képen fedett pályás, fal, polc, művészet látható&#10;&#10;Előfordulhat, hogy az AI által létrehozott tartalom helytelen.">
            <a:extLst>
              <a:ext uri="{FF2B5EF4-FFF2-40B4-BE49-F238E27FC236}">
                <a16:creationId xmlns:a16="http://schemas.microsoft.com/office/drawing/2014/main" id="{56715FF2-5420-E7E6-C42B-EB68924DF36D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6" r="3" b="4940"/>
          <a:stretch>
            <a:fillRect/>
          </a:stretch>
        </p:blipFill>
        <p:spPr>
          <a:xfrm>
            <a:off x="6891657" y="1843285"/>
            <a:ext cx="2252343" cy="2064985"/>
          </a:xfrm>
          <a:prstGeom prst="rect">
            <a:avLst/>
          </a:prstGeom>
        </p:spPr>
      </p:pic>
      <p:pic>
        <p:nvPicPr>
          <p:cNvPr id="8" name="Kép 7" descr="A képen fedett pályás, ruházat, fal, személy látható&#10;&#10;Előfordulhat, hogy az AI által létrehozott tartalom helytelen.">
            <a:extLst>
              <a:ext uri="{FF2B5EF4-FFF2-40B4-BE49-F238E27FC236}">
                <a16:creationId xmlns:a16="http://schemas.microsoft.com/office/drawing/2014/main" id="{09C75A91-E29D-34B6-931C-14A77FA30DA7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673" r="6649" b="3"/>
          <a:stretch>
            <a:fillRect/>
          </a:stretch>
        </p:blipFill>
        <p:spPr>
          <a:xfrm>
            <a:off x="4496577" y="4790113"/>
            <a:ext cx="2262230" cy="2067887"/>
          </a:xfrm>
          <a:prstGeom prst="rect">
            <a:avLst/>
          </a:prstGeom>
        </p:spPr>
      </p:pic>
      <p:pic>
        <p:nvPicPr>
          <p:cNvPr id="7" name="Kép 6" descr="A képen személy, ruházat, fedett pályás, ablak látható&#10;&#10;Előfordulhat, hogy az AI által létrehozott tartalom helytelen.">
            <a:extLst>
              <a:ext uri="{FF2B5EF4-FFF2-40B4-BE49-F238E27FC236}">
                <a16:creationId xmlns:a16="http://schemas.microsoft.com/office/drawing/2014/main" id="{12233832-5736-6F12-5251-195C60DDFF3E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8988" r="10815" b="4"/>
          <a:stretch>
            <a:fillRect/>
          </a:stretch>
        </p:blipFill>
        <p:spPr>
          <a:xfrm>
            <a:off x="6891658" y="4079988"/>
            <a:ext cx="2252342" cy="2778013"/>
          </a:xfrm>
          <a:prstGeom prst="rect">
            <a:avLst/>
          </a:prstGeom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FE9A78C6-8BE2-8EFF-6E7D-CC1DE7F8727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57519" y="416379"/>
            <a:ext cx="2513760" cy="1118507"/>
          </a:xfrm>
        </p:spPr>
        <p:txBody>
          <a:bodyPr anchor="b">
            <a:normAutofit fontScale="90000"/>
          </a:bodyPr>
          <a:lstStyle/>
          <a:p>
            <a:r>
              <a:rPr lang="hu-HU" sz="2800" dirty="0"/>
              <a:t>Anyag és forma tábor</a:t>
            </a:r>
            <a:br>
              <a:rPr lang="hu-HU" sz="2800" dirty="0"/>
            </a:br>
            <a:endParaRPr lang="hu-HU" sz="2800" dirty="0"/>
          </a:p>
        </p:txBody>
      </p:sp>
      <p:sp>
        <p:nvSpPr>
          <p:cNvPr id="11" name="Tartalom helye 10">
            <a:extLst>
              <a:ext uri="{FF2B5EF4-FFF2-40B4-BE49-F238E27FC236}">
                <a16:creationId xmlns:a16="http://schemas.microsoft.com/office/drawing/2014/main" id="{FA5E8A2A-4B2B-59EE-9BF9-6069CEDC605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57519" y="1273629"/>
            <a:ext cx="2420728" cy="3039954"/>
          </a:xfrm>
        </p:spPr>
        <p:txBody>
          <a:bodyPr anchor="t">
            <a:noAutofit/>
          </a:bodyPr>
          <a:lstStyle/>
          <a:p>
            <a:pPr marL="0" indent="0">
              <a:buNone/>
            </a:pPr>
            <a:r>
              <a:rPr lang="hu-HU" sz="1600" dirty="0"/>
              <a:t>- </a:t>
            </a:r>
            <a:r>
              <a:rPr lang="hu-HU" sz="1500" dirty="0"/>
              <a:t>Az anyagok és a négy   őselem kapcsolata,</a:t>
            </a:r>
          </a:p>
          <a:p>
            <a:pPr marL="0" indent="0">
              <a:buNone/>
            </a:pPr>
            <a:r>
              <a:rPr lang="hu-HU" sz="1500" dirty="0"/>
              <a:t>- A tábor célja a manuális és vizuális koncentráció összekapcsolása, valamint a természethez fűződő kapcsolatunk erősítése.</a:t>
            </a:r>
          </a:p>
          <a:p>
            <a:pPr marL="0" indent="0">
              <a:buNone/>
            </a:pPr>
            <a:r>
              <a:rPr lang="hu-HU" sz="1500" dirty="0"/>
              <a:t>- </a:t>
            </a:r>
            <a:r>
              <a:rPr lang="en-US" sz="1500" dirty="0" err="1"/>
              <a:t>Üzenet</a:t>
            </a:r>
            <a:r>
              <a:rPr lang="en-US" sz="1500" dirty="0"/>
              <a:t>: </a:t>
            </a:r>
            <a:r>
              <a:rPr lang="en-US" sz="1500" dirty="0" err="1"/>
              <a:t>az</a:t>
            </a:r>
            <a:r>
              <a:rPr lang="en-US" sz="1500" dirty="0"/>
              <a:t> ember </a:t>
            </a:r>
            <a:r>
              <a:rPr lang="en-US" sz="1500" dirty="0" err="1"/>
              <a:t>és</a:t>
            </a:r>
            <a:r>
              <a:rPr lang="en-US" sz="1500" dirty="0"/>
              <a:t> a </a:t>
            </a:r>
            <a:r>
              <a:rPr lang="en-US" sz="1500" dirty="0" err="1"/>
              <a:t>természet</a:t>
            </a:r>
            <a:r>
              <a:rPr lang="en-US" sz="1500" dirty="0"/>
              <a:t> </a:t>
            </a:r>
            <a:r>
              <a:rPr lang="hu-HU" sz="1500" dirty="0"/>
              <a:t>megfelelő </a:t>
            </a:r>
            <a:r>
              <a:rPr lang="en-US" sz="1500" dirty="0" err="1"/>
              <a:t>kapcsolata</a:t>
            </a:r>
            <a:r>
              <a:rPr lang="hu-HU" sz="1500" dirty="0"/>
              <a:t> maga az élet</a:t>
            </a:r>
            <a:r>
              <a:rPr lang="en-US" sz="1500" dirty="0"/>
              <a:t>.</a:t>
            </a:r>
            <a:endParaRPr lang="hu-HU" sz="1500" dirty="0"/>
          </a:p>
          <a:p>
            <a:pPr marL="0" indent="0">
              <a:buNone/>
            </a:pPr>
            <a:r>
              <a:rPr lang="hu-HU" sz="1500" dirty="0"/>
              <a:t>- Kéknyomatok, fotótechnika gyakorlatok</a:t>
            </a:r>
          </a:p>
        </p:txBody>
      </p:sp>
      <p:pic>
        <p:nvPicPr>
          <p:cNvPr id="14" name="Kép 13" descr="A képen kültéri, ég, felhő, fű látható&#10;&#10;Előfordulhat, hogy az AI által létrehozott tartalom helytelen.">
            <a:extLst>
              <a:ext uri="{FF2B5EF4-FFF2-40B4-BE49-F238E27FC236}">
                <a16:creationId xmlns:a16="http://schemas.microsoft.com/office/drawing/2014/main" id="{F5C04D30-3A22-F33D-BF72-A94ECD80DA92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9656"/>
          <a:stretch>
            <a:fillRect/>
          </a:stretch>
        </p:blipFill>
        <p:spPr>
          <a:xfrm>
            <a:off x="3799174" y="-38720"/>
            <a:ext cx="5274619" cy="4378805"/>
          </a:xfrm>
          <a:prstGeom prst="rect">
            <a:avLst/>
          </a:prstGeom>
        </p:spPr>
      </p:pic>
      <p:sp>
        <p:nvSpPr>
          <p:cNvPr id="19" name="Rectangle 18">
            <a:extLst>
              <a:ext uri="{FF2B5EF4-FFF2-40B4-BE49-F238E27FC236}">
                <a16:creationId xmlns:a16="http://schemas.microsoft.com/office/drawing/2014/main" id="{4DD35268-6FBE-0BCD-C050-3F804C7C54A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>
            <a:off x="9051447" y="0"/>
            <a:ext cx="92551" cy="3290157"/>
          </a:xfrm>
          <a:prstGeom prst="rect">
            <a:avLst/>
          </a:prstGeom>
          <a:gradFill>
            <a:gsLst>
              <a:gs pos="20000">
                <a:schemeClr val="accent3">
                  <a:alpha val="0"/>
                </a:schemeClr>
              </a:gs>
              <a:gs pos="100000">
                <a:schemeClr val="accent3">
                  <a:lumMod val="60000"/>
                  <a:lumOff val="40000"/>
                </a:schemeClr>
              </a:gs>
            </a:gsLst>
            <a:lin ang="1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3" name="Kép 12" descr="A képen kültéri, növény, fa, fű látható&#10;&#10;Előfordulhat, hogy az AI által létrehozott tartalom helytelen.">
            <a:extLst>
              <a:ext uri="{FF2B5EF4-FFF2-40B4-BE49-F238E27FC236}">
                <a16:creationId xmlns:a16="http://schemas.microsoft.com/office/drawing/2014/main" id="{22A2DC0E-90EF-8CC3-6033-E61BDBC4E8A3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555" r="10670" b="-2"/>
          <a:stretch>
            <a:fillRect/>
          </a:stretch>
        </p:blipFill>
        <p:spPr>
          <a:xfrm>
            <a:off x="3799174" y="4378817"/>
            <a:ext cx="2585283" cy="2479183"/>
          </a:xfrm>
          <a:prstGeom prst="rect">
            <a:avLst/>
          </a:prstGeom>
        </p:spPr>
      </p:pic>
      <p:pic>
        <p:nvPicPr>
          <p:cNvPr id="12" name="Tartalom helye 4" descr="A képen festmény, növény, térkép, művészet látható&#10;&#10;Előfordulhat, hogy az AI által létrehozott tartalom helytelen.">
            <a:extLst>
              <a:ext uri="{FF2B5EF4-FFF2-40B4-BE49-F238E27FC236}">
                <a16:creationId xmlns:a16="http://schemas.microsoft.com/office/drawing/2014/main" id="{D069E925-373F-B8B2-4B07-801887E41FBE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852" r="17241" b="3"/>
          <a:stretch>
            <a:fillRect/>
          </a:stretch>
        </p:blipFill>
        <p:spPr>
          <a:xfrm>
            <a:off x="6430172" y="4378818"/>
            <a:ext cx="2643621" cy="2479182"/>
          </a:xfrm>
          <a:prstGeom prst="rect">
            <a:avLst/>
          </a:prstGeom>
        </p:spPr>
      </p:pic>
      <p:grpSp>
        <p:nvGrpSpPr>
          <p:cNvPr id="21" name="Group 20">
            <a:extLst>
              <a:ext uri="{FF2B5EF4-FFF2-40B4-BE49-F238E27FC236}">
                <a16:creationId xmlns:a16="http://schemas.microsoft.com/office/drawing/2014/main" id="{F3A0B02E-2A29-A1CD-0D60-A9E1681AF3C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9051478" y="0"/>
            <a:ext cx="92522" cy="6858000"/>
            <a:chOff x="12068638" y="0"/>
            <a:chExt cx="123362" cy="6858000"/>
          </a:xfrm>
        </p:grpSpPr>
        <p:sp>
          <p:nvSpPr>
            <p:cNvPr id="22" name="Rectangle 21">
              <a:extLst>
                <a:ext uri="{FF2B5EF4-FFF2-40B4-BE49-F238E27FC236}">
                  <a16:creationId xmlns:a16="http://schemas.microsoft.com/office/drawing/2014/main" id="{DB760236-1E5E-7CEA-DCDD-21F3FB288AE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2068638" y="0"/>
              <a:ext cx="123362" cy="6858000"/>
            </a:xfrm>
            <a:prstGeom prst="rect">
              <a:avLst/>
            </a:prstGeom>
            <a:gradFill>
              <a:gsLst>
                <a:gs pos="0">
                  <a:schemeClr val="accent2"/>
                </a:gs>
                <a:gs pos="100000">
                  <a:schemeClr val="accent5"/>
                </a:gs>
              </a:gsLst>
              <a:lin ang="18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3" name="Rectangle 22">
              <a:extLst>
                <a:ext uri="{FF2B5EF4-FFF2-40B4-BE49-F238E27FC236}">
                  <a16:creationId xmlns:a16="http://schemas.microsoft.com/office/drawing/2014/main" id="{30D6BAEE-FD58-F5B7-5CF3-A74EB385D75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2068638" y="3527553"/>
              <a:ext cx="123362" cy="3330447"/>
            </a:xfrm>
            <a:prstGeom prst="rect">
              <a:avLst/>
            </a:prstGeom>
            <a:gradFill>
              <a:gsLst>
                <a:gs pos="27000">
                  <a:schemeClr val="accent5">
                    <a:alpha val="0"/>
                  </a:schemeClr>
                </a:gs>
                <a:gs pos="100000">
                  <a:schemeClr val="accent5">
                    <a:lumMod val="60000"/>
                    <a:lumOff val="40000"/>
                  </a:schemeClr>
                </a:gs>
              </a:gsLst>
              <a:lin ang="6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pic>
        <p:nvPicPr>
          <p:cNvPr id="15" name="Kép 14" descr="A képen kültéri, fa, Földparcella, ég látható&#10;&#10;Előfordulhat, hogy az AI által létrehozott tartalom helytelen.">
            <a:extLst>
              <a:ext uri="{FF2B5EF4-FFF2-40B4-BE49-F238E27FC236}">
                <a16:creationId xmlns:a16="http://schemas.microsoft.com/office/drawing/2014/main" id="{88519B5A-FABB-AAF5-837F-A70722B93385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7519" y="4378818"/>
            <a:ext cx="2420728" cy="24791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12754760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3" name="Rectangle 12">
            <a:extLst>
              <a:ext uri="{FF2B5EF4-FFF2-40B4-BE49-F238E27FC236}">
                <a16:creationId xmlns:a16="http://schemas.microsoft.com/office/drawing/2014/main" id="{0D7B6173-1D58-48E2-83CF-37350F315F7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-1"/>
            <a:ext cx="9141714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35D813D1-BA6B-40B4-A101-04BB8944556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1714" cy="6858000"/>
          </a:xfrm>
          <a:prstGeom prst="rect">
            <a:avLst/>
          </a:prstGeom>
          <a:solidFill>
            <a:schemeClr val="bg2"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17" name="Picture 16">
            <a:extLst>
              <a:ext uri="{FF2B5EF4-FFF2-40B4-BE49-F238E27FC236}">
                <a16:creationId xmlns:a16="http://schemas.microsoft.com/office/drawing/2014/main" id="{B0DAC8FB-A162-44E3-A606-C855A03A5B0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1714" cy="6862380"/>
          </a:xfrm>
          <a:prstGeom prst="rect">
            <a:avLst/>
          </a:prstGeom>
        </p:spPr>
      </p:pic>
      <p:sp>
        <p:nvSpPr>
          <p:cNvPr id="19" name="Rectangle 18">
            <a:extLst>
              <a:ext uri="{FF2B5EF4-FFF2-40B4-BE49-F238E27FC236}">
                <a16:creationId xmlns:a16="http://schemas.microsoft.com/office/drawing/2014/main" id="{21BDEC81-16A7-4451-B893-C15000083B7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1714" cy="6858000"/>
          </a:xfrm>
          <a:prstGeom prst="rect">
            <a:avLst/>
          </a:prstGeom>
          <a:solidFill>
            <a:schemeClr val="accent1"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AEA3DFA5-2D7B-4989-8ED7-8321EC114CF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02508" y="0"/>
            <a:ext cx="8359485" cy="6870723"/>
          </a:xfrm>
          <a:prstGeom prst="rect">
            <a:avLst/>
          </a:prstGeom>
          <a:solidFill>
            <a:schemeClr val="bg1"/>
          </a:solidFill>
          <a:ln w="349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1">
              <a:ln w="22225">
                <a:solidFill>
                  <a:schemeClr val="accent2"/>
                </a:solidFill>
                <a:prstDash val="solid"/>
              </a:ln>
              <a:solidFill>
                <a:schemeClr val="accent2">
                  <a:lumMod val="40000"/>
                  <a:lumOff val="60000"/>
                </a:schemeClr>
              </a:solidFill>
            </a:endParaRPr>
          </a:p>
        </p:txBody>
      </p:sp>
      <p:sp>
        <p:nvSpPr>
          <p:cNvPr id="2" name="Cím 1">
            <a:extLst>
              <a:ext uri="{FF2B5EF4-FFF2-40B4-BE49-F238E27FC236}">
                <a16:creationId xmlns:a16="http://schemas.microsoft.com/office/drawing/2014/main" id="{CC38C6AA-53CF-47B4-4BD6-D3F7F0E74AB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93974" y="324679"/>
            <a:ext cx="2722166" cy="1656521"/>
          </a:xfrm>
        </p:spPr>
        <p:txBody>
          <a:bodyPr anchor="b">
            <a:normAutofit/>
          </a:bodyPr>
          <a:lstStyle/>
          <a:p>
            <a:pPr>
              <a:lnSpc>
                <a:spcPct val="90000"/>
              </a:lnSpc>
            </a:pPr>
            <a:r>
              <a:rPr lang="hu-HU" sz="3600" dirty="0"/>
              <a:t>Építészet–várostervezés tábor:</a:t>
            </a:r>
          </a:p>
        </p:txBody>
      </p:sp>
      <p:sp>
        <p:nvSpPr>
          <p:cNvPr id="3" name="Tartalom helye 2">
            <a:extLst>
              <a:ext uri="{FF2B5EF4-FFF2-40B4-BE49-F238E27FC236}">
                <a16:creationId xmlns:a16="http://schemas.microsoft.com/office/drawing/2014/main" id="{99E81C06-E786-3AF6-024B-EEC4E29DAEF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15009" y="2093844"/>
            <a:ext cx="2801131" cy="4439478"/>
          </a:xfrm>
        </p:spPr>
        <p:txBody>
          <a:bodyPr>
            <a:normAutofit/>
          </a:bodyPr>
          <a:lstStyle/>
          <a:p>
            <a:pPr>
              <a:lnSpc>
                <a:spcPct val="90000"/>
              </a:lnSpc>
            </a:pPr>
            <a:r>
              <a:rPr lang="hu-HU" sz="1500" dirty="0"/>
              <a:t>A jó kritikai szemlélet, arány gyakorlatok, makettek újrahasznosított anyagokból,  hajlék,  otthon, híd, hajó…</a:t>
            </a:r>
          </a:p>
          <a:p>
            <a:pPr marL="0" indent="0">
              <a:lnSpc>
                <a:spcPct val="90000"/>
              </a:lnSpc>
              <a:buNone/>
            </a:pPr>
            <a:endParaRPr lang="hu-HU" sz="1500" dirty="0"/>
          </a:p>
          <a:p>
            <a:pPr>
              <a:lnSpc>
                <a:spcPct val="90000"/>
              </a:lnSpc>
            </a:pPr>
            <a:r>
              <a:rPr lang="hu-HU" sz="1500" dirty="0"/>
              <a:t>Minden nap inspirációs vetítéssel kezdődik, </a:t>
            </a:r>
          </a:p>
          <a:p>
            <a:pPr>
              <a:lnSpc>
                <a:spcPct val="90000"/>
              </a:lnSpc>
            </a:pPr>
            <a:r>
              <a:rPr lang="hu-HU" sz="1500" dirty="0"/>
              <a:t>A környezetünk elemei, </a:t>
            </a:r>
          </a:p>
          <a:p>
            <a:pPr>
              <a:lnSpc>
                <a:spcPct val="90000"/>
              </a:lnSpc>
            </a:pPr>
            <a:r>
              <a:rPr lang="hu-HU" sz="1500" dirty="0"/>
              <a:t>Hajlék, ahol szívesen vagy,</a:t>
            </a:r>
          </a:p>
          <a:p>
            <a:pPr>
              <a:lnSpc>
                <a:spcPct val="90000"/>
              </a:lnSpc>
            </a:pPr>
            <a:r>
              <a:rPr lang="hu-HU" sz="1500" dirty="0"/>
              <a:t>Anyag, szerszám választás, </a:t>
            </a:r>
          </a:p>
          <a:p>
            <a:pPr>
              <a:lnSpc>
                <a:spcPct val="90000"/>
              </a:lnSpc>
            </a:pPr>
            <a:r>
              <a:rPr lang="hu-HU" sz="1500" dirty="0"/>
              <a:t>Kartonból hurkapálcából nagyobb épületeket közös építése,</a:t>
            </a:r>
          </a:p>
          <a:p>
            <a:pPr>
              <a:lnSpc>
                <a:spcPct val="90000"/>
              </a:lnSpc>
            </a:pPr>
            <a:r>
              <a:rPr lang="hu-HU" sz="1500" dirty="0"/>
              <a:t> csapatmunka</a:t>
            </a:r>
          </a:p>
          <a:p>
            <a:pPr>
              <a:lnSpc>
                <a:spcPct val="90000"/>
              </a:lnSpc>
            </a:pPr>
            <a:r>
              <a:rPr lang="hu-HU" sz="1500" dirty="0"/>
              <a:t>Kiállítás, terepasztal közös rendezése szülőknek, </a:t>
            </a:r>
          </a:p>
          <a:p>
            <a:pPr>
              <a:lnSpc>
                <a:spcPct val="90000"/>
              </a:lnSpc>
            </a:pPr>
            <a:r>
              <a:rPr lang="hu-HU" sz="1500" dirty="0"/>
              <a:t>Összegzés, tapasztalat</a:t>
            </a:r>
          </a:p>
          <a:p>
            <a:pPr>
              <a:lnSpc>
                <a:spcPct val="90000"/>
              </a:lnSpc>
            </a:pPr>
            <a:endParaRPr lang="hu-HU" sz="1200" dirty="0"/>
          </a:p>
          <a:p>
            <a:pPr>
              <a:lnSpc>
                <a:spcPct val="90000"/>
              </a:lnSpc>
            </a:pPr>
            <a:endParaRPr lang="hu-HU" sz="1200" dirty="0"/>
          </a:p>
          <a:p>
            <a:pPr>
              <a:lnSpc>
                <a:spcPct val="90000"/>
              </a:lnSpc>
            </a:pPr>
            <a:endParaRPr lang="hu-HU" sz="1200" dirty="0"/>
          </a:p>
        </p:txBody>
      </p:sp>
      <p:pic>
        <p:nvPicPr>
          <p:cNvPr id="6" name="Kép 5" descr="A képen fedett pályás, palack, talaj, asztal látható&#10;&#10;Előfordulhat, hogy az AI által létrehozott tartalom helytelen.">
            <a:extLst>
              <a:ext uri="{FF2B5EF4-FFF2-40B4-BE49-F238E27FC236}">
                <a16:creationId xmlns:a16="http://schemas.microsoft.com/office/drawing/2014/main" id="{196E4B27-F8D7-0586-E68E-61A1ADCC4572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3567" b="-1"/>
          <a:stretch>
            <a:fillRect/>
          </a:stretch>
        </p:blipFill>
        <p:spPr>
          <a:xfrm>
            <a:off x="3889912" y="159350"/>
            <a:ext cx="2299637" cy="3498250"/>
          </a:xfrm>
          <a:prstGeom prst="rect">
            <a:avLst/>
          </a:prstGeom>
        </p:spPr>
      </p:pic>
      <p:pic>
        <p:nvPicPr>
          <p:cNvPr id="8" name="Tartalom helye 4" descr="A képen személy, ruházat, fedett pályás, asztal látható&#10;&#10;Előfordulhat, hogy az AI által létrehozott tartalom helytelen.">
            <a:extLst>
              <a:ext uri="{FF2B5EF4-FFF2-40B4-BE49-F238E27FC236}">
                <a16:creationId xmlns:a16="http://schemas.microsoft.com/office/drawing/2014/main" id="{12FCA3F9-04CA-3BD4-1D82-123045701FA5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263" r="41495" b="3"/>
          <a:stretch>
            <a:fillRect/>
          </a:stretch>
        </p:blipFill>
        <p:spPr>
          <a:xfrm>
            <a:off x="6330606" y="171716"/>
            <a:ext cx="2299636" cy="3485884"/>
          </a:xfrm>
          <a:prstGeom prst="rect">
            <a:avLst/>
          </a:prstGeom>
        </p:spPr>
      </p:pic>
      <p:pic>
        <p:nvPicPr>
          <p:cNvPr id="7" name="Kép 6" descr="A képen műanyag, talaj látható&#10;&#10;Előfordulhat, hogy az AI által létrehozott tartalom helytelen.">
            <a:extLst>
              <a:ext uri="{FF2B5EF4-FFF2-40B4-BE49-F238E27FC236}">
                <a16:creationId xmlns:a16="http://schemas.microsoft.com/office/drawing/2014/main" id="{BA7A40D6-3D9D-4B97-B9CB-D6DD96824C73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" b="7801"/>
          <a:stretch>
            <a:fillRect/>
          </a:stretch>
        </p:blipFill>
        <p:spPr>
          <a:xfrm>
            <a:off x="3892287" y="3736396"/>
            <a:ext cx="4740331" cy="29415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30421981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6A36F5FB-1163-BE88-A7EE-8205640DBE9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2174" y="726622"/>
            <a:ext cx="7706089" cy="1599524"/>
          </a:xfrm>
        </p:spPr>
        <p:txBody>
          <a:bodyPr>
            <a:noAutofit/>
          </a:bodyPr>
          <a:lstStyle/>
          <a:p>
            <a:pPr algn="l"/>
            <a:r>
              <a:rPr lang="hu-HU" sz="3200" dirty="0"/>
              <a:t>TERMÉSZETMŰVÉSZETI JÁTÉKOS KÍSÉRLETEK</a:t>
            </a:r>
            <a:br>
              <a:rPr lang="hu-HU" sz="3375" dirty="0"/>
            </a:br>
            <a:r>
              <a:rPr lang="hu-HU" sz="1500" dirty="0"/>
              <a:t>Az instrukció: készítsenek a kert növényeiből varázslatos lényeket és rejtsék el. </a:t>
            </a:r>
            <a:br>
              <a:rPr lang="hu-HU" sz="1500" dirty="0"/>
            </a:br>
            <a:r>
              <a:rPr lang="hu-HU" sz="1500" dirty="0"/>
              <a:t>A cél az volt, hogy kinek sikerül többet apró eldugott munkát észrevenni, megtalálni. </a:t>
            </a:r>
            <a:br>
              <a:rPr lang="hu-HU" sz="1500" dirty="0"/>
            </a:br>
            <a:r>
              <a:rPr lang="hu-HU" sz="1500" dirty="0"/>
              <a:t>Az eddig leírt módszereket alkalmaztuk az alkotástól a játék végéig. </a:t>
            </a:r>
            <a:endParaRPr lang="hu-HU" sz="3375" dirty="0"/>
          </a:p>
        </p:txBody>
      </p:sp>
      <p:pic>
        <p:nvPicPr>
          <p:cNvPr id="5" name="Tartalom helye 4">
            <a:extLst>
              <a:ext uri="{FF2B5EF4-FFF2-40B4-BE49-F238E27FC236}">
                <a16:creationId xmlns:a16="http://schemas.microsoft.com/office/drawing/2014/main" id="{827899D1-1A84-721B-1C78-A5428536B92A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87797" y="2326144"/>
            <a:ext cx="1472409" cy="1915922"/>
          </a:xfrm>
        </p:spPr>
      </p:pic>
      <p:pic>
        <p:nvPicPr>
          <p:cNvPr id="7" name="Kép 6">
            <a:extLst>
              <a:ext uri="{FF2B5EF4-FFF2-40B4-BE49-F238E27FC236}">
                <a16:creationId xmlns:a16="http://schemas.microsoft.com/office/drawing/2014/main" id="{2992D86D-9AE8-31AE-46DB-73D3E15389FD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83425" y="4403968"/>
            <a:ext cx="2035723" cy="1322939"/>
          </a:xfrm>
          <a:prstGeom prst="rect">
            <a:avLst/>
          </a:prstGeom>
        </p:spPr>
      </p:pic>
      <p:pic>
        <p:nvPicPr>
          <p:cNvPr id="9" name="Kép 8">
            <a:extLst>
              <a:ext uri="{FF2B5EF4-FFF2-40B4-BE49-F238E27FC236}">
                <a16:creationId xmlns:a16="http://schemas.microsoft.com/office/drawing/2014/main" id="{B1480156-3404-A285-A587-F2660BFF8A14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44012" y="4415459"/>
            <a:ext cx="1882009" cy="1322939"/>
          </a:xfrm>
          <a:prstGeom prst="rect">
            <a:avLst/>
          </a:prstGeom>
        </p:spPr>
      </p:pic>
      <p:pic>
        <p:nvPicPr>
          <p:cNvPr id="11" name="Kép 10">
            <a:extLst>
              <a:ext uri="{FF2B5EF4-FFF2-40B4-BE49-F238E27FC236}">
                <a16:creationId xmlns:a16="http://schemas.microsoft.com/office/drawing/2014/main" id="{1EBE9173-E6CF-1141-7A9D-77E1FEBF2021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48954" y="4415459"/>
            <a:ext cx="2094843" cy="1311448"/>
          </a:xfrm>
          <a:prstGeom prst="rect">
            <a:avLst/>
          </a:prstGeom>
        </p:spPr>
      </p:pic>
      <p:pic>
        <p:nvPicPr>
          <p:cNvPr id="15" name="Kép 14">
            <a:extLst>
              <a:ext uri="{FF2B5EF4-FFF2-40B4-BE49-F238E27FC236}">
                <a16:creationId xmlns:a16="http://schemas.microsoft.com/office/drawing/2014/main" id="{8CD55DFC-9F4C-0C45-5964-2E40F65F6949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06413" y="2326145"/>
            <a:ext cx="1525468" cy="1892825"/>
          </a:xfrm>
          <a:prstGeom prst="rect">
            <a:avLst/>
          </a:prstGeom>
        </p:spPr>
      </p:pic>
      <p:pic>
        <p:nvPicPr>
          <p:cNvPr id="17" name="Kép 16">
            <a:extLst>
              <a:ext uri="{FF2B5EF4-FFF2-40B4-BE49-F238E27FC236}">
                <a16:creationId xmlns:a16="http://schemas.microsoft.com/office/drawing/2014/main" id="{6C1A376E-E8C1-64B7-754F-27F4F0154710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46949" y="2326145"/>
            <a:ext cx="1472409" cy="1942479"/>
          </a:xfrm>
          <a:prstGeom prst="rect">
            <a:avLst/>
          </a:prstGeom>
        </p:spPr>
      </p:pic>
      <p:pic>
        <p:nvPicPr>
          <p:cNvPr id="19" name="Kép 18">
            <a:extLst>
              <a:ext uri="{FF2B5EF4-FFF2-40B4-BE49-F238E27FC236}">
                <a16:creationId xmlns:a16="http://schemas.microsoft.com/office/drawing/2014/main" id="{8A616640-6E5B-257E-B95F-563F7BC19AD1}"/>
              </a:ext>
            </a:extLst>
          </p:cNvPr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81260" y="2326145"/>
            <a:ext cx="1332739" cy="194247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46025203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1" name="Rectangle 10">
            <a:extLst>
              <a:ext uri="{FF2B5EF4-FFF2-40B4-BE49-F238E27FC236}">
                <a16:creationId xmlns:a16="http://schemas.microsoft.com/office/drawing/2014/main" id="{50D1C5B3-B60D-4696-AE60-100D5EC8AB5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4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6C45AC87-1D03-4452-BBE4-712E10796A8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 flipH="1">
            <a:off x="0" y="0"/>
            <a:ext cx="9144000" cy="2835786"/>
          </a:xfrm>
          <a:prstGeom prst="rect">
            <a:avLst/>
          </a:prstGeom>
          <a:gradFill>
            <a:gsLst>
              <a:gs pos="0">
                <a:schemeClr val="accent1"/>
              </a:gs>
              <a:gs pos="78000">
                <a:srgbClr val="000000"/>
              </a:gs>
            </a:gsLst>
            <a:lin ang="2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D3A66E38-056D-4A0A-BF1D-682AB052988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6810375" y="6"/>
            <a:ext cx="2333623" cy="2835780"/>
          </a:xfrm>
          <a:prstGeom prst="rect">
            <a:avLst/>
          </a:prstGeom>
          <a:gradFill>
            <a:gsLst>
              <a:gs pos="0">
                <a:srgbClr val="000000">
                  <a:alpha val="63000"/>
                </a:srgbClr>
              </a:gs>
              <a:gs pos="100000">
                <a:schemeClr val="accent1">
                  <a:lumMod val="75000"/>
                </a:schemeClr>
              </a:gs>
            </a:gsLst>
            <a:lin ang="66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E7D0A197-F7EC-4629-86FB-48D5D3B829A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0" y="5"/>
            <a:ext cx="9144000" cy="2835780"/>
          </a:xfrm>
          <a:prstGeom prst="rect">
            <a:avLst/>
          </a:prstGeom>
          <a:gradFill>
            <a:gsLst>
              <a:gs pos="39000">
                <a:schemeClr val="accent1">
                  <a:lumMod val="50000"/>
                  <a:alpha val="0"/>
                </a:schemeClr>
              </a:gs>
              <a:gs pos="100000">
                <a:srgbClr val="000000">
                  <a:alpha val="72000"/>
                </a:srgbClr>
              </a:gs>
            </a:gsLst>
            <a:lin ang="17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47251444-A29D-44A8-9E2E-263F0C215B1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 flipH="1">
            <a:off x="319531" y="9496"/>
            <a:ext cx="8824467" cy="2826288"/>
          </a:xfrm>
          <a:prstGeom prst="rect">
            <a:avLst/>
          </a:prstGeom>
          <a:gradFill>
            <a:gsLst>
              <a:gs pos="0">
                <a:srgbClr val="000000">
                  <a:alpha val="8000"/>
                </a:srgbClr>
              </a:gs>
              <a:gs pos="76000">
                <a:schemeClr val="accent1">
                  <a:lumMod val="75000"/>
                  <a:alpha val="22000"/>
                </a:schemeClr>
              </a:gs>
            </a:gsLst>
            <a:lin ang="21594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28700" y="488826"/>
            <a:ext cx="7086600" cy="1047132"/>
          </a:xfrm>
        </p:spPr>
        <p:txBody>
          <a:bodyPr anchor="ctr">
            <a:normAutofit/>
          </a:bodyPr>
          <a:lstStyle/>
          <a:p>
            <a:r>
              <a:rPr lang="hu-HU" sz="3200">
                <a:solidFill>
                  <a:srgbClr val="FFFFFF"/>
                </a:solidFill>
              </a:rPr>
              <a:t>6. Családi napok és közösségi programok</a:t>
            </a:r>
          </a:p>
        </p:txBody>
      </p:sp>
      <p:pic>
        <p:nvPicPr>
          <p:cNvPr id="5" name="Kép 4" descr="A képen ruházat, személy, fedett pályás, bútorok látható&#10;&#10;Előfordulhat, hogy az AI által létrehozott tartalom helytelen.">
            <a:extLst>
              <a:ext uri="{FF2B5EF4-FFF2-40B4-BE49-F238E27FC236}">
                <a16:creationId xmlns:a16="http://schemas.microsoft.com/office/drawing/2014/main" id="{4FF6D7D5-785D-95A2-8058-FD20AEEFA53C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668" r="20083" b="1"/>
          <a:stretch>
            <a:fillRect/>
          </a:stretch>
        </p:blipFill>
        <p:spPr>
          <a:xfrm>
            <a:off x="1369989" y="1801891"/>
            <a:ext cx="1945098" cy="2593464"/>
          </a:xfrm>
          <a:custGeom>
            <a:avLst/>
            <a:gdLst/>
            <a:ahLst/>
            <a:cxnLst/>
            <a:rect l="l" t="t" r="r" b="b"/>
            <a:pathLst>
              <a:path w="2593464" h="2593464">
                <a:moveTo>
                  <a:pt x="1296732" y="0"/>
                </a:moveTo>
                <a:cubicBezTo>
                  <a:pt x="2012897" y="0"/>
                  <a:pt x="2593464" y="580567"/>
                  <a:pt x="2593464" y="1296732"/>
                </a:cubicBezTo>
                <a:cubicBezTo>
                  <a:pt x="2593464" y="2012897"/>
                  <a:pt x="2012897" y="2593464"/>
                  <a:pt x="1296732" y="2593464"/>
                </a:cubicBezTo>
                <a:cubicBezTo>
                  <a:pt x="580567" y="2593464"/>
                  <a:pt x="0" y="2012897"/>
                  <a:pt x="0" y="1296732"/>
                </a:cubicBezTo>
                <a:cubicBezTo>
                  <a:pt x="0" y="580567"/>
                  <a:pt x="580567" y="0"/>
                  <a:pt x="1296732" y="0"/>
                </a:cubicBezTo>
                <a:close/>
              </a:path>
            </a:pathLst>
          </a:custGeom>
        </p:spPr>
      </p:pic>
      <p:pic>
        <p:nvPicPr>
          <p:cNvPr id="6" name="Kép 5" descr="A képen személy, ruházat, fedett pályás, bútorok látható&#10;&#10;Előfordulhat, hogy az AI által létrehozott tartalom helytelen.">
            <a:extLst>
              <a:ext uri="{FF2B5EF4-FFF2-40B4-BE49-F238E27FC236}">
                <a16:creationId xmlns:a16="http://schemas.microsoft.com/office/drawing/2014/main" id="{4AB806C8-17AC-B98C-0625-569FC84B3363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1871" r="1880" b="1"/>
          <a:stretch>
            <a:fillRect/>
          </a:stretch>
        </p:blipFill>
        <p:spPr>
          <a:xfrm>
            <a:off x="3575516" y="1801891"/>
            <a:ext cx="1945098" cy="2593464"/>
          </a:xfrm>
          <a:custGeom>
            <a:avLst/>
            <a:gdLst/>
            <a:ahLst/>
            <a:cxnLst/>
            <a:rect l="l" t="t" r="r" b="b"/>
            <a:pathLst>
              <a:path w="2593464" h="2593464">
                <a:moveTo>
                  <a:pt x="1296732" y="0"/>
                </a:moveTo>
                <a:cubicBezTo>
                  <a:pt x="2012897" y="0"/>
                  <a:pt x="2593464" y="580567"/>
                  <a:pt x="2593464" y="1296732"/>
                </a:cubicBezTo>
                <a:cubicBezTo>
                  <a:pt x="2593464" y="2012897"/>
                  <a:pt x="2012897" y="2593464"/>
                  <a:pt x="1296732" y="2593464"/>
                </a:cubicBezTo>
                <a:cubicBezTo>
                  <a:pt x="580567" y="2593464"/>
                  <a:pt x="0" y="2012897"/>
                  <a:pt x="0" y="1296732"/>
                </a:cubicBezTo>
                <a:cubicBezTo>
                  <a:pt x="0" y="580567"/>
                  <a:pt x="580567" y="0"/>
                  <a:pt x="1296732" y="0"/>
                </a:cubicBezTo>
                <a:close/>
              </a:path>
            </a:pathLst>
          </a:custGeom>
        </p:spPr>
      </p:pic>
      <p:pic>
        <p:nvPicPr>
          <p:cNvPr id="4" name="Kép 3">
            <a:extLst>
              <a:ext uri="{FF2B5EF4-FFF2-40B4-BE49-F238E27FC236}">
                <a16:creationId xmlns:a16="http://schemas.microsoft.com/office/drawing/2014/main" id="{E6F61E87-7D9B-B801-2A59-56D2595EF242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714" r="20722" b="-4"/>
          <a:stretch>
            <a:fillRect/>
          </a:stretch>
        </p:blipFill>
        <p:spPr>
          <a:xfrm>
            <a:off x="5850845" y="1801891"/>
            <a:ext cx="1945098" cy="2593464"/>
          </a:xfrm>
          <a:custGeom>
            <a:avLst/>
            <a:gdLst/>
            <a:ahLst/>
            <a:cxnLst/>
            <a:rect l="l" t="t" r="r" b="b"/>
            <a:pathLst>
              <a:path w="2593464" h="2593464">
                <a:moveTo>
                  <a:pt x="1296732" y="0"/>
                </a:moveTo>
                <a:cubicBezTo>
                  <a:pt x="2012897" y="0"/>
                  <a:pt x="2593464" y="580567"/>
                  <a:pt x="2593464" y="1296732"/>
                </a:cubicBezTo>
                <a:cubicBezTo>
                  <a:pt x="2593464" y="2012897"/>
                  <a:pt x="2012897" y="2593464"/>
                  <a:pt x="1296732" y="2593464"/>
                </a:cubicBezTo>
                <a:cubicBezTo>
                  <a:pt x="580567" y="2593464"/>
                  <a:pt x="0" y="2012897"/>
                  <a:pt x="0" y="1296732"/>
                </a:cubicBezTo>
                <a:cubicBezTo>
                  <a:pt x="0" y="580567"/>
                  <a:pt x="580567" y="0"/>
                  <a:pt x="1296732" y="0"/>
                </a:cubicBezTo>
                <a:close/>
              </a:path>
            </a:pathLst>
          </a:custGeom>
        </p:spPr>
      </p:pic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028700" y="4786744"/>
            <a:ext cx="7086600" cy="1442631"/>
          </a:xfrm>
        </p:spPr>
        <p:txBody>
          <a:bodyPr>
            <a:normAutofit/>
          </a:bodyPr>
          <a:lstStyle/>
          <a:p>
            <a:r>
              <a:rPr lang="hu-HU" sz="1700" dirty="0"/>
              <a:t>Generációk közös alkotása, közös élmények és érzékenyítés.</a:t>
            </a:r>
          </a:p>
          <a:p>
            <a:r>
              <a:rPr lang="hu-HU" sz="1700" dirty="0"/>
              <a:t>A programok és a kapcsolatok erősítését és a művészeti nevelés fenntarthatóságát szolgálják.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3" name="Rectangle 12">
            <a:extLst>
              <a:ext uri="{FF2B5EF4-FFF2-40B4-BE49-F238E27FC236}">
                <a16:creationId xmlns:a16="http://schemas.microsoft.com/office/drawing/2014/main" id="{1E9986A5-A7D1-4022-BAC0-885FB7A141A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1714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3202" y="4544570"/>
            <a:ext cx="2508396" cy="1703830"/>
          </a:xfrm>
        </p:spPr>
        <p:txBody>
          <a:bodyPr anchor="ctr">
            <a:normAutofit/>
          </a:bodyPr>
          <a:lstStyle/>
          <a:p>
            <a:pPr>
              <a:lnSpc>
                <a:spcPct val="90000"/>
              </a:lnSpc>
            </a:pPr>
            <a:r>
              <a:rPr lang="hu-HU" sz="3600"/>
              <a:t>7. Célok és várt eredmények</a:t>
            </a:r>
          </a:p>
        </p:txBody>
      </p:sp>
      <p:pic>
        <p:nvPicPr>
          <p:cNvPr id="5" name="Kép 4" descr="A képen fedett pályás, szövet, ketrec, művészet látható&#10;&#10;Előfordulhat, hogy az AI által létrehozott tartalom helytelen.">
            <a:extLst>
              <a:ext uri="{FF2B5EF4-FFF2-40B4-BE49-F238E27FC236}">
                <a16:creationId xmlns:a16="http://schemas.microsoft.com/office/drawing/2014/main" id="{EDDCC172-6693-2001-4D3E-DC4DD1121F5E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73" r="5813" b="-4"/>
          <a:stretch>
            <a:fillRect/>
          </a:stretch>
        </p:blipFill>
        <p:spPr>
          <a:xfrm>
            <a:off x="20" y="-1"/>
            <a:ext cx="2981578" cy="4306593"/>
          </a:xfrm>
          <a:custGeom>
            <a:avLst/>
            <a:gdLst/>
            <a:ahLst/>
            <a:cxnLst/>
            <a:rect l="l" t="t" r="r" b="b"/>
            <a:pathLst>
              <a:path w="3975464" h="4365555">
                <a:moveTo>
                  <a:pt x="0" y="0"/>
                </a:moveTo>
                <a:lnTo>
                  <a:pt x="3954724" y="0"/>
                </a:lnTo>
                <a:lnTo>
                  <a:pt x="3944328" y="441228"/>
                </a:lnTo>
                <a:cubicBezTo>
                  <a:pt x="3942781" y="508796"/>
                  <a:pt x="3939430" y="576877"/>
                  <a:pt x="3951159" y="643804"/>
                </a:cubicBezTo>
                <a:cubicBezTo>
                  <a:pt x="3980543" y="810736"/>
                  <a:pt x="3979900" y="978310"/>
                  <a:pt x="3967011" y="1146396"/>
                </a:cubicBezTo>
                <a:cubicBezTo>
                  <a:pt x="3954123" y="1321150"/>
                  <a:pt x="3931569" y="1495262"/>
                  <a:pt x="3940203" y="1671170"/>
                </a:cubicBezTo>
                <a:cubicBezTo>
                  <a:pt x="3945230" y="1770534"/>
                  <a:pt x="3953091" y="1869643"/>
                  <a:pt x="3953091" y="1969263"/>
                </a:cubicBezTo>
                <a:cubicBezTo>
                  <a:pt x="3955799" y="2447623"/>
                  <a:pt x="3948581" y="2926496"/>
                  <a:pt x="3959665" y="3405241"/>
                </a:cubicBezTo>
                <a:cubicBezTo>
                  <a:pt x="3962629" y="3529479"/>
                  <a:pt x="3949097" y="3653076"/>
                  <a:pt x="3946777" y="3777057"/>
                </a:cubicBezTo>
                <a:cubicBezTo>
                  <a:pt x="3944973" y="3878089"/>
                  <a:pt x="3947873" y="3979056"/>
                  <a:pt x="3950499" y="4080023"/>
                </a:cubicBezTo>
                <a:lnTo>
                  <a:pt x="3952324" y="4346210"/>
                </a:lnTo>
                <a:lnTo>
                  <a:pt x="3923793" y="4344582"/>
                </a:lnTo>
                <a:cubicBezTo>
                  <a:pt x="3869166" y="4337251"/>
                  <a:pt x="3813841" y="4336693"/>
                  <a:pt x="3759075" y="4342933"/>
                </a:cubicBezTo>
                <a:cubicBezTo>
                  <a:pt x="3703277" y="4347626"/>
                  <a:pt x="3647607" y="4354981"/>
                  <a:pt x="3591682" y="4357645"/>
                </a:cubicBezTo>
                <a:cubicBezTo>
                  <a:pt x="3349688" y="4370998"/>
                  <a:pt x="3107046" y="4367447"/>
                  <a:pt x="2865549" y="4346991"/>
                </a:cubicBezTo>
                <a:cubicBezTo>
                  <a:pt x="2661378" y="4329084"/>
                  <a:pt x="2456048" y="4328501"/>
                  <a:pt x="2251775" y="4345215"/>
                </a:cubicBezTo>
                <a:cubicBezTo>
                  <a:pt x="2200819" y="4349148"/>
                  <a:pt x="2149862" y="4359293"/>
                  <a:pt x="2098906" y="4351937"/>
                </a:cubicBezTo>
                <a:cubicBezTo>
                  <a:pt x="2025044" y="4342895"/>
                  <a:pt x="1950494" y="4340688"/>
                  <a:pt x="1876224" y="4345343"/>
                </a:cubicBezTo>
                <a:cubicBezTo>
                  <a:pt x="1700042" y="4352318"/>
                  <a:pt x="1523986" y="4361576"/>
                  <a:pt x="1347676" y="4359039"/>
                </a:cubicBezTo>
                <a:cubicBezTo>
                  <a:pt x="1064484" y="4355108"/>
                  <a:pt x="781420" y="4341031"/>
                  <a:pt x="498101" y="4351430"/>
                </a:cubicBezTo>
                <a:cubicBezTo>
                  <a:pt x="364340" y="4356376"/>
                  <a:pt x="230578" y="4360752"/>
                  <a:pt x="96817" y="4355568"/>
                </a:cubicBezTo>
                <a:lnTo>
                  <a:pt x="0" y="4349268"/>
                </a:lnTo>
                <a:close/>
              </a:path>
            </a:pathLst>
          </a:custGeom>
        </p:spPr>
      </p:pic>
      <p:pic>
        <p:nvPicPr>
          <p:cNvPr id="4" name="Tartalom helye 8" descr="A képen művészet, fedett pályás, gyűjtemény, színek látható&#10;&#10;Előfordulhat, hogy az AI által létrehozott tartalom helytelen.">
            <a:extLst>
              <a:ext uri="{FF2B5EF4-FFF2-40B4-BE49-F238E27FC236}">
                <a16:creationId xmlns:a16="http://schemas.microsoft.com/office/drawing/2014/main" id="{EC4DB665-F016-44C2-0092-E84EF7064D08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960" r="-5" b="-5"/>
          <a:stretch>
            <a:fillRect/>
          </a:stretch>
        </p:blipFill>
        <p:spPr>
          <a:xfrm>
            <a:off x="3111660" y="-1"/>
            <a:ext cx="2904492" cy="4306594"/>
          </a:xfrm>
          <a:custGeom>
            <a:avLst/>
            <a:gdLst/>
            <a:ahLst/>
            <a:cxnLst/>
            <a:rect l="l" t="t" r="r" b="b"/>
            <a:pathLst>
              <a:path w="3872656" h="4370715">
                <a:moveTo>
                  <a:pt x="9308" y="0"/>
                </a:moveTo>
                <a:lnTo>
                  <a:pt x="3851998" y="0"/>
                </a:lnTo>
                <a:lnTo>
                  <a:pt x="3841520" y="444702"/>
                </a:lnTo>
                <a:cubicBezTo>
                  <a:pt x="3839973" y="512270"/>
                  <a:pt x="3836622" y="580351"/>
                  <a:pt x="3848351" y="647278"/>
                </a:cubicBezTo>
                <a:cubicBezTo>
                  <a:pt x="3877736" y="814210"/>
                  <a:pt x="3877092" y="981784"/>
                  <a:pt x="3864203" y="1149870"/>
                </a:cubicBezTo>
                <a:cubicBezTo>
                  <a:pt x="3851315" y="1324624"/>
                  <a:pt x="3828761" y="1498736"/>
                  <a:pt x="3837395" y="1674644"/>
                </a:cubicBezTo>
                <a:cubicBezTo>
                  <a:pt x="3842422" y="1774008"/>
                  <a:pt x="3850284" y="1873117"/>
                  <a:pt x="3850284" y="1972737"/>
                </a:cubicBezTo>
                <a:cubicBezTo>
                  <a:pt x="3852991" y="2451097"/>
                  <a:pt x="3845773" y="2929970"/>
                  <a:pt x="3856857" y="3408715"/>
                </a:cubicBezTo>
                <a:cubicBezTo>
                  <a:pt x="3859821" y="3532953"/>
                  <a:pt x="3846289" y="3656550"/>
                  <a:pt x="3843969" y="3780531"/>
                </a:cubicBezTo>
                <a:cubicBezTo>
                  <a:pt x="3842165" y="3881563"/>
                  <a:pt x="3845065" y="3982530"/>
                  <a:pt x="3847691" y="4083497"/>
                </a:cubicBezTo>
                <a:lnTo>
                  <a:pt x="3849494" y="4346466"/>
                </a:lnTo>
                <a:lnTo>
                  <a:pt x="3739963" y="4345485"/>
                </a:lnTo>
                <a:cubicBezTo>
                  <a:pt x="3702780" y="4346420"/>
                  <a:pt x="3665581" y="4348259"/>
                  <a:pt x="3628383" y="4349908"/>
                </a:cubicBezTo>
                <a:cubicBezTo>
                  <a:pt x="3508316" y="4356655"/>
                  <a:pt x="3387918" y="4354828"/>
                  <a:pt x="3268119" y="4344454"/>
                </a:cubicBezTo>
                <a:cubicBezTo>
                  <a:pt x="3196206" y="4335589"/>
                  <a:pt x="3123466" y="4335589"/>
                  <a:pt x="3051553" y="4344454"/>
                </a:cubicBezTo>
                <a:cubicBezTo>
                  <a:pt x="2869715" y="4368829"/>
                  <a:pt x="2685977" y="4376260"/>
                  <a:pt x="2502751" y="4366648"/>
                </a:cubicBezTo>
                <a:cubicBezTo>
                  <a:pt x="2288987" y="4357263"/>
                  <a:pt x="2075733" y="4337859"/>
                  <a:pt x="1861843" y="4332533"/>
                </a:cubicBezTo>
                <a:cubicBezTo>
                  <a:pt x="1726297" y="4329109"/>
                  <a:pt x="1589733" y="4319851"/>
                  <a:pt x="1455972" y="4342552"/>
                </a:cubicBezTo>
                <a:cubicBezTo>
                  <a:pt x="1319536" y="4365887"/>
                  <a:pt x="1184374" y="4354980"/>
                  <a:pt x="1048318" y="4348258"/>
                </a:cubicBezTo>
                <a:cubicBezTo>
                  <a:pt x="946532" y="4340953"/>
                  <a:pt x="844365" y="4340953"/>
                  <a:pt x="742578" y="4348258"/>
                </a:cubicBezTo>
                <a:cubicBezTo>
                  <a:pt x="618869" y="4360661"/>
                  <a:pt x="494432" y="4364263"/>
                  <a:pt x="370214" y="4359038"/>
                </a:cubicBezTo>
                <a:cubicBezTo>
                  <a:pt x="296007" y="4355170"/>
                  <a:pt x="221738" y="4351270"/>
                  <a:pt x="147421" y="4348702"/>
                </a:cubicBezTo>
                <a:lnTo>
                  <a:pt x="13040" y="4347289"/>
                </a:lnTo>
                <a:lnTo>
                  <a:pt x="371" y="4103870"/>
                </a:lnTo>
                <a:cubicBezTo>
                  <a:pt x="-757" y="4012134"/>
                  <a:pt x="886" y="3920334"/>
                  <a:pt x="2690" y="3828598"/>
                </a:cubicBezTo>
                <a:cubicBezTo>
                  <a:pt x="5913" y="3670768"/>
                  <a:pt x="16095" y="3513067"/>
                  <a:pt x="20090" y="3355238"/>
                </a:cubicBezTo>
                <a:cubicBezTo>
                  <a:pt x="25761" y="3127790"/>
                  <a:pt x="3336" y="2900469"/>
                  <a:pt x="10940" y="2573142"/>
                </a:cubicBezTo>
                <a:cubicBezTo>
                  <a:pt x="20218" y="2391979"/>
                  <a:pt x="14032" y="2111578"/>
                  <a:pt x="14677" y="1830024"/>
                </a:cubicBezTo>
                <a:cubicBezTo>
                  <a:pt x="15451" y="1640269"/>
                  <a:pt x="5268" y="1450771"/>
                  <a:pt x="6171" y="1261145"/>
                </a:cubicBezTo>
                <a:cubicBezTo>
                  <a:pt x="6815" y="1121522"/>
                  <a:pt x="19961" y="982540"/>
                  <a:pt x="25374" y="843301"/>
                </a:cubicBezTo>
                <a:cubicBezTo>
                  <a:pt x="30078" y="673215"/>
                  <a:pt x="25426" y="502988"/>
                  <a:pt x="11455" y="333401"/>
                </a:cubicBezTo>
                <a:cubicBezTo>
                  <a:pt x="4817" y="239678"/>
                  <a:pt x="5623" y="145890"/>
                  <a:pt x="8088" y="52087"/>
                </a:cubicBezTo>
                <a:close/>
              </a:path>
            </a:pathLst>
          </a:custGeom>
        </p:spPr>
      </p:pic>
      <p:pic>
        <p:nvPicPr>
          <p:cNvPr id="6" name="Kép 5" descr="A képen ruházat, fedett pályás, bútorok, személy látható&#10;&#10;Előfordulhat, hogy az AI által létrehozott tartalom helytelen.">
            <a:extLst>
              <a:ext uri="{FF2B5EF4-FFF2-40B4-BE49-F238E27FC236}">
                <a16:creationId xmlns:a16="http://schemas.microsoft.com/office/drawing/2014/main" id="{180DB1A6-E2A0-2844-E904-F2B4D75AA936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801" r="26991" b="-2"/>
          <a:stretch>
            <a:fillRect/>
          </a:stretch>
        </p:blipFill>
        <p:spPr>
          <a:xfrm>
            <a:off x="6146214" y="-1"/>
            <a:ext cx="2997786" cy="4306593"/>
          </a:xfrm>
          <a:custGeom>
            <a:avLst/>
            <a:gdLst/>
            <a:ahLst/>
            <a:cxnLst/>
            <a:rect l="l" t="t" r="r" b="b"/>
            <a:pathLst>
              <a:path w="3997047" h="4358703">
                <a:moveTo>
                  <a:pt x="9389" y="0"/>
                </a:moveTo>
                <a:lnTo>
                  <a:pt x="3997047" y="0"/>
                </a:lnTo>
                <a:lnTo>
                  <a:pt x="3997047" y="4347477"/>
                </a:lnTo>
                <a:lnTo>
                  <a:pt x="3922844" y="4341211"/>
                </a:lnTo>
                <a:cubicBezTo>
                  <a:pt x="3821334" y="4336140"/>
                  <a:pt x="3719771" y="4340396"/>
                  <a:pt x="3618208" y="4343440"/>
                </a:cubicBezTo>
                <a:cubicBezTo>
                  <a:pt x="3488013" y="4347245"/>
                  <a:pt x="3357819" y="4358659"/>
                  <a:pt x="3227370" y="4344455"/>
                </a:cubicBezTo>
                <a:cubicBezTo>
                  <a:pt x="3152388" y="4335717"/>
                  <a:pt x="3076577" y="4336833"/>
                  <a:pt x="3001887" y="4347752"/>
                </a:cubicBezTo>
                <a:cubicBezTo>
                  <a:pt x="2932216" y="4357340"/>
                  <a:pt x="2861768" y="4360092"/>
                  <a:pt x="2791563" y="4355995"/>
                </a:cubicBezTo>
                <a:cubicBezTo>
                  <a:pt x="2658694" y="4350416"/>
                  <a:pt x="2524678" y="4346991"/>
                  <a:pt x="2391171" y="4351303"/>
                </a:cubicBezTo>
                <a:cubicBezTo>
                  <a:pt x="2185433" y="4357898"/>
                  <a:pt x="1979696" y="4363985"/>
                  <a:pt x="1773830" y="4351303"/>
                </a:cubicBezTo>
                <a:cubicBezTo>
                  <a:pt x="1620961" y="4342172"/>
                  <a:pt x="1468090" y="4341031"/>
                  <a:pt x="1315220" y="4345723"/>
                </a:cubicBezTo>
                <a:cubicBezTo>
                  <a:pt x="1162350" y="4350416"/>
                  <a:pt x="1009480" y="4359927"/>
                  <a:pt x="856610" y="4351303"/>
                </a:cubicBezTo>
                <a:cubicBezTo>
                  <a:pt x="678261" y="4341158"/>
                  <a:pt x="499913" y="4342933"/>
                  <a:pt x="321565" y="4344708"/>
                </a:cubicBezTo>
                <a:cubicBezTo>
                  <a:pt x="235449" y="4345596"/>
                  <a:pt x="149428" y="4348323"/>
                  <a:pt x="63422" y="4349686"/>
                </a:cubicBezTo>
                <a:lnTo>
                  <a:pt x="12951" y="4349060"/>
                </a:lnTo>
                <a:lnTo>
                  <a:pt x="371" y="4107346"/>
                </a:lnTo>
                <a:cubicBezTo>
                  <a:pt x="-757" y="4015610"/>
                  <a:pt x="887" y="3923810"/>
                  <a:pt x="2691" y="3832074"/>
                </a:cubicBezTo>
                <a:cubicBezTo>
                  <a:pt x="5913" y="3674244"/>
                  <a:pt x="16095" y="3516543"/>
                  <a:pt x="20090" y="3358714"/>
                </a:cubicBezTo>
                <a:cubicBezTo>
                  <a:pt x="25761" y="3131266"/>
                  <a:pt x="3336" y="2903945"/>
                  <a:pt x="10940" y="2576618"/>
                </a:cubicBezTo>
                <a:cubicBezTo>
                  <a:pt x="20219" y="2395455"/>
                  <a:pt x="14032" y="2115054"/>
                  <a:pt x="14677" y="1833500"/>
                </a:cubicBezTo>
                <a:cubicBezTo>
                  <a:pt x="15451" y="1643745"/>
                  <a:pt x="5269" y="1454247"/>
                  <a:pt x="6171" y="1264621"/>
                </a:cubicBezTo>
                <a:cubicBezTo>
                  <a:pt x="6815" y="1124998"/>
                  <a:pt x="19961" y="986016"/>
                  <a:pt x="25375" y="846777"/>
                </a:cubicBezTo>
                <a:cubicBezTo>
                  <a:pt x="30078" y="676691"/>
                  <a:pt x="25426" y="506464"/>
                  <a:pt x="11455" y="336877"/>
                </a:cubicBezTo>
                <a:cubicBezTo>
                  <a:pt x="4818" y="243154"/>
                  <a:pt x="5623" y="149366"/>
                  <a:pt x="8088" y="55563"/>
                </a:cubicBezTo>
                <a:close/>
              </a:path>
            </a:pathLst>
          </a:custGeom>
        </p:spPr>
      </p:pic>
      <p:sp>
        <p:nvSpPr>
          <p:cNvPr id="15" name="sketch line">
            <a:extLst>
              <a:ext uri="{FF2B5EF4-FFF2-40B4-BE49-F238E27FC236}">
                <a16:creationId xmlns:a16="http://schemas.microsoft.com/office/drawing/2014/main" id="{D2758DA7-6A89-49A1-B9F5-546D993242F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2372868" y="5416053"/>
            <a:ext cx="1554480" cy="13716"/>
          </a:xfrm>
          <a:custGeom>
            <a:avLst/>
            <a:gdLst>
              <a:gd name="connsiteX0" fmla="*/ 0 w 1554480"/>
              <a:gd name="connsiteY0" fmla="*/ 0 h 13716"/>
              <a:gd name="connsiteX1" fmla="*/ 549250 w 1554480"/>
              <a:gd name="connsiteY1" fmla="*/ 0 h 13716"/>
              <a:gd name="connsiteX2" fmla="*/ 1082954 w 1554480"/>
              <a:gd name="connsiteY2" fmla="*/ 0 h 13716"/>
              <a:gd name="connsiteX3" fmla="*/ 1554480 w 1554480"/>
              <a:gd name="connsiteY3" fmla="*/ 0 h 13716"/>
              <a:gd name="connsiteX4" fmla="*/ 1554480 w 1554480"/>
              <a:gd name="connsiteY4" fmla="*/ 13716 h 13716"/>
              <a:gd name="connsiteX5" fmla="*/ 1067410 w 1554480"/>
              <a:gd name="connsiteY5" fmla="*/ 13716 h 13716"/>
              <a:gd name="connsiteX6" fmla="*/ 549250 w 1554480"/>
              <a:gd name="connsiteY6" fmla="*/ 13716 h 13716"/>
              <a:gd name="connsiteX7" fmla="*/ 0 w 1554480"/>
              <a:gd name="connsiteY7" fmla="*/ 13716 h 13716"/>
              <a:gd name="connsiteX8" fmla="*/ 0 w 1554480"/>
              <a:gd name="connsiteY8" fmla="*/ 0 h 1371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554480" h="13716" fill="none" extrusionOk="0">
                <a:moveTo>
                  <a:pt x="0" y="0"/>
                </a:moveTo>
                <a:cubicBezTo>
                  <a:pt x="114141" y="-19864"/>
                  <a:pt x="345055" y="-1657"/>
                  <a:pt x="549250" y="0"/>
                </a:cubicBezTo>
                <a:cubicBezTo>
                  <a:pt x="753445" y="1657"/>
                  <a:pt x="862292" y="-5674"/>
                  <a:pt x="1082954" y="0"/>
                </a:cubicBezTo>
                <a:cubicBezTo>
                  <a:pt x="1303616" y="5674"/>
                  <a:pt x="1363530" y="4537"/>
                  <a:pt x="1554480" y="0"/>
                </a:cubicBezTo>
                <a:cubicBezTo>
                  <a:pt x="1553820" y="4959"/>
                  <a:pt x="1554594" y="10798"/>
                  <a:pt x="1554480" y="13716"/>
                </a:cubicBezTo>
                <a:cubicBezTo>
                  <a:pt x="1338847" y="1555"/>
                  <a:pt x="1215066" y="33279"/>
                  <a:pt x="1067410" y="13716"/>
                </a:cubicBezTo>
                <a:cubicBezTo>
                  <a:pt x="919754" y="-5847"/>
                  <a:pt x="800465" y="-1492"/>
                  <a:pt x="549250" y="13716"/>
                </a:cubicBezTo>
                <a:cubicBezTo>
                  <a:pt x="298035" y="28924"/>
                  <a:pt x="158868" y="18197"/>
                  <a:pt x="0" y="13716"/>
                </a:cubicBezTo>
                <a:cubicBezTo>
                  <a:pt x="488" y="8630"/>
                  <a:pt x="480" y="6612"/>
                  <a:pt x="0" y="0"/>
                </a:cubicBezTo>
                <a:close/>
              </a:path>
              <a:path w="1554480" h="13716" stroke="0" extrusionOk="0">
                <a:moveTo>
                  <a:pt x="0" y="0"/>
                </a:moveTo>
                <a:cubicBezTo>
                  <a:pt x="249941" y="-58"/>
                  <a:pt x="367334" y="23448"/>
                  <a:pt x="502615" y="0"/>
                </a:cubicBezTo>
                <a:cubicBezTo>
                  <a:pt x="637897" y="-23448"/>
                  <a:pt x="813653" y="-20418"/>
                  <a:pt x="974141" y="0"/>
                </a:cubicBezTo>
                <a:cubicBezTo>
                  <a:pt x="1134629" y="20418"/>
                  <a:pt x="1268772" y="6288"/>
                  <a:pt x="1554480" y="0"/>
                </a:cubicBezTo>
                <a:cubicBezTo>
                  <a:pt x="1554232" y="4157"/>
                  <a:pt x="1554673" y="7559"/>
                  <a:pt x="1554480" y="13716"/>
                </a:cubicBezTo>
                <a:cubicBezTo>
                  <a:pt x="1336087" y="7600"/>
                  <a:pt x="1310024" y="15187"/>
                  <a:pt x="1067410" y="13716"/>
                </a:cubicBezTo>
                <a:cubicBezTo>
                  <a:pt x="824796" y="12246"/>
                  <a:pt x="787902" y="30075"/>
                  <a:pt x="518160" y="13716"/>
                </a:cubicBezTo>
                <a:cubicBezTo>
                  <a:pt x="248418" y="-2643"/>
                  <a:pt x="133160" y="4633"/>
                  <a:pt x="0" y="13716"/>
                </a:cubicBezTo>
                <a:cubicBezTo>
                  <a:pt x="43" y="9160"/>
                  <a:pt x="-111" y="4811"/>
                  <a:pt x="0" y="0"/>
                </a:cubicBezTo>
                <a:close/>
              </a:path>
            </a:pathLst>
          </a:custGeom>
          <a:solidFill>
            <a:schemeClr val="accent2"/>
          </a:solidFill>
          <a:ln w="41275" cap="rnd">
            <a:solidFill>
              <a:schemeClr val="accent2"/>
            </a:solidFill>
            <a:round/>
            <a:extLst>
              <a:ext uri="{C807C97D-BFC1-408E-A445-0C87EB9F89A2}">
                <ask:lineSketchStyleProps xmlns:ask="http://schemas.microsoft.com/office/drawing/2018/sketchyshapes" sd="1219033472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310186" y="4544570"/>
            <a:ext cx="5360611" cy="1703830"/>
          </a:xfrm>
        </p:spPr>
        <p:txBody>
          <a:bodyPr anchor="ctr">
            <a:normAutofit/>
          </a:bodyPr>
          <a:lstStyle/>
          <a:p>
            <a:pPr>
              <a:lnSpc>
                <a:spcPct val="90000"/>
              </a:lnSpc>
            </a:pPr>
            <a:r>
              <a:rPr lang="hu-HU" sz="1900"/>
              <a:t>- Tehetséggondozás és kompetenciafejlesztés</a:t>
            </a:r>
          </a:p>
          <a:p>
            <a:pPr>
              <a:lnSpc>
                <a:spcPct val="90000"/>
              </a:lnSpc>
            </a:pPr>
            <a:r>
              <a:rPr lang="hu-HU" sz="1900"/>
              <a:t>- Közösségépítés több generáció részvételével</a:t>
            </a:r>
          </a:p>
          <a:p>
            <a:pPr>
              <a:lnSpc>
                <a:spcPct val="90000"/>
              </a:lnSpc>
            </a:pPr>
            <a:r>
              <a:rPr lang="hu-HU" sz="1900"/>
              <a:t>- Környezettudatosság erősítése</a:t>
            </a:r>
          </a:p>
          <a:p>
            <a:pPr>
              <a:lnSpc>
                <a:spcPct val="90000"/>
              </a:lnSpc>
            </a:pPr>
            <a:r>
              <a:rPr lang="hu-HU" sz="1900"/>
              <a:t>- Regionális kulturális szerep erősítése</a:t>
            </a:r>
          </a:p>
          <a:p>
            <a:pPr>
              <a:lnSpc>
                <a:spcPct val="90000"/>
              </a:lnSpc>
            </a:pPr>
            <a:r>
              <a:rPr lang="hu-HU" sz="1900"/>
              <a:t>- Pedagógiai segédanyagok készítése oktatóknak</a:t>
            </a:r>
          </a:p>
        </p:txBody>
      </p:sp>
      <p:pic>
        <p:nvPicPr>
          <p:cNvPr id="8" name="Kép 7" descr="A képen ruházat, személy, fedett pályás, asztal látható&#10;&#10;Előfordulhat, hogy az AI által létrehozott tartalom helytelen.">
            <a:extLst>
              <a:ext uri="{FF2B5EF4-FFF2-40B4-BE49-F238E27FC236}">
                <a16:creationId xmlns:a16="http://schemas.microsoft.com/office/drawing/2014/main" id="{029DAFA2-EE61-3D60-7F2E-CA026018615B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73737" y="0"/>
            <a:ext cx="2714968" cy="2002314"/>
          </a:xfrm>
          <a:prstGeom prst="rect">
            <a:avLst/>
          </a:prstGeom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4343" y="4434114"/>
            <a:ext cx="3353852" cy="2002972"/>
          </a:xfrm>
        </p:spPr>
        <p:txBody>
          <a:bodyPr anchor="ctr">
            <a:normAutofit/>
          </a:bodyPr>
          <a:lstStyle/>
          <a:p>
            <a:r>
              <a:rPr lang="hu-HU" sz="3600" dirty="0"/>
              <a:t>8. Fenntarthatóság és források</a:t>
            </a:r>
          </a:p>
        </p:txBody>
      </p:sp>
      <p:pic>
        <p:nvPicPr>
          <p:cNvPr id="4" name="Kép 3">
            <a:extLst>
              <a:ext uri="{FF2B5EF4-FFF2-40B4-BE49-F238E27FC236}">
                <a16:creationId xmlns:a16="http://schemas.microsoft.com/office/drawing/2014/main" id="{31E9FE2D-D5E6-10AA-CC0B-B5822C14DA9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1168" b="11168"/>
          <a:stretch>
            <a:fillRect/>
          </a:stretch>
        </p:blipFill>
        <p:spPr>
          <a:xfrm>
            <a:off x="3982278" y="10"/>
            <a:ext cx="5161721" cy="2785071"/>
          </a:xfrm>
          <a:custGeom>
            <a:avLst/>
            <a:gdLst/>
            <a:ahLst/>
            <a:cxnLst/>
            <a:rect l="l" t="t" r="r" b="b"/>
            <a:pathLst>
              <a:path w="12192000" h="3692092">
                <a:moveTo>
                  <a:pt x="0" y="0"/>
                </a:moveTo>
                <a:lnTo>
                  <a:pt x="12192000" y="0"/>
                </a:lnTo>
                <a:lnTo>
                  <a:pt x="12192000" y="3504824"/>
                </a:lnTo>
                <a:lnTo>
                  <a:pt x="12024691" y="3517794"/>
                </a:lnTo>
                <a:cubicBezTo>
                  <a:pt x="8077523" y="3783195"/>
                  <a:pt x="4094678" y="3026959"/>
                  <a:pt x="160485" y="3663863"/>
                </a:cubicBezTo>
                <a:lnTo>
                  <a:pt x="0" y="3692092"/>
                </a:lnTo>
                <a:close/>
              </a:path>
            </a:pathLst>
          </a:custGeom>
        </p:spPr>
      </p:pic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929825" y="3008446"/>
            <a:ext cx="4952917" cy="3197091"/>
          </a:xfrm>
        </p:spPr>
        <p:txBody>
          <a:bodyPr anchor="ctr">
            <a:normAutofit/>
          </a:bodyPr>
          <a:lstStyle/>
          <a:p>
            <a:r>
              <a:rPr lang="hu-HU" sz="1600" dirty="0"/>
              <a:t>Finanszírozás: pályázati támogatások (NKA, MMA, NEA) és civil hozzájárulások.</a:t>
            </a:r>
          </a:p>
          <a:p>
            <a:r>
              <a:rPr lang="hu-HU" sz="1600" dirty="0"/>
              <a:t>Cél: az önfenntartó működés. </a:t>
            </a:r>
          </a:p>
          <a:p>
            <a:r>
              <a:rPr lang="hu-HU" sz="1600" dirty="0"/>
              <a:t>Egyre nagyobb létszámmal működünk.</a:t>
            </a:r>
          </a:p>
          <a:p>
            <a:r>
              <a:rPr lang="hu-HU" sz="1600" dirty="0"/>
              <a:t>Nehézség az épület magas rezsije, karbantartása</a:t>
            </a:r>
          </a:p>
          <a:p>
            <a:r>
              <a:rPr lang="hu-HU" sz="1600" dirty="0"/>
              <a:t>Előny: a programok kis költségvetéssel is és bárhol  megvalósíthatók.</a:t>
            </a:r>
          </a:p>
          <a:p>
            <a:r>
              <a:rPr lang="hu-HU" sz="1600" dirty="0"/>
              <a:t>Helyi: együttműködés művészeti iskolákkal, általános és középiskolákkal, civil szervezetekkel.</a:t>
            </a:r>
          </a:p>
          <a:p>
            <a:r>
              <a:rPr lang="hu-HU" sz="1600" dirty="0"/>
              <a:t>Országos és határon túli ifjúsági programok, kiállítások, </a:t>
            </a:r>
            <a:r>
              <a:rPr lang="hu-HU" sz="1600" dirty="0" err="1"/>
              <a:t>symposionok</a:t>
            </a:r>
            <a:r>
              <a:rPr lang="hu-HU" sz="1600" dirty="0"/>
              <a:t>.</a:t>
            </a:r>
          </a:p>
          <a:p>
            <a:endParaRPr lang="hu-HU" sz="1600" dirty="0"/>
          </a:p>
        </p:txBody>
      </p:sp>
      <p:pic>
        <p:nvPicPr>
          <p:cNvPr id="5" name="Kép 4" descr="A képen ruházat, személy, fedett pályás, asztal látható&#10;&#10;Előfordulhat, hogy az AI által létrehozott tartalom helytelen.">
            <a:extLst>
              <a:ext uri="{FF2B5EF4-FFF2-40B4-BE49-F238E27FC236}">
                <a16:creationId xmlns:a16="http://schemas.microsoft.com/office/drawing/2014/main" id="{4EC3CCB8-928E-3016-CC90-670893FE20A1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0"/>
            <a:ext cx="3221452" cy="2174855"/>
          </a:xfrm>
          <a:prstGeom prst="rect">
            <a:avLst/>
          </a:prstGeom>
        </p:spPr>
      </p:pic>
      <p:pic>
        <p:nvPicPr>
          <p:cNvPr id="6" name="Kép 5" descr="A képen ruházat, bútorok, személy, fedett pályás látható&#10;&#10;Előfordulhat, hogy az AI által létrehozott tartalom helytelen.">
            <a:extLst>
              <a:ext uri="{FF2B5EF4-FFF2-40B4-BE49-F238E27FC236}">
                <a16:creationId xmlns:a16="http://schemas.microsoft.com/office/drawing/2014/main" id="{342637D8-398D-97FB-727C-D1865FF77BD4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2307772"/>
            <a:ext cx="3221452" cy="2073262"/>
          </a:xfrm>
          <a:prstGeom prst="rect">
            <a:avLst/>
          </a:prstGeom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1759135" y="629173"/>
            <a:ext cx="5282176" cy="839333"/>
          </a:xfrm>
        </p:spPr>
        <p:txBody>
          <a:bodyPr>
            <a:normAutofit/>
          </a:bodyPr>
          <a:lstStyle/>
          <a:p>
            <a:r>
              <a:rPr lang="hu-HU" dirty="0"/>
              <a:t>Előzmények</a:t>
            </a:r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>
          <a:xfrm>
            <a:off x="628650" y="4082498"/>
            <a:ext cx="7886700" cy="1407474"/>
          </a:xfrm>
        </p:spPr>
        <p:txBody>
          <a:bodyPr>
            <a:normAutofit fontScale="70000" lnSpcReduction="20000"/>
          </a:bodyPr>
          <a:lstStyle/>
          <a:p>
            <a:r>
              <a:rPr lang="hu-HU" dirty="0"/>
              <a:t>Hagyomány és folytonosság érzékeltetésére</a:t>
            </a:r>
          </a:p>
          <a:p>
            <a:r>
              <a:rPr lang="hu-HU" dirty="0"/>
              <a:t>A </a:t>
            </a:r>
            <a:r>
              <a:rPr lang="hu-HU" dirty="0">
                <a:solidFill>
                  <a:srgbClr val="FF0000"/>
                </a:solidFill>
              </a:rPr>
              <a:t>magyar művésztelepek térképe </a:t>
            </a:r>
            <a:r>
              <a:rPr lang="hu-HU" dirty="0"/>
              <a:t>vagy logók (ha van ilyen)</a:t>
            </a:r>
          </a:p>
          <a:p>
            <a:r>
              <a:rPr lang="hu-HU" dirty="0"/>
              <a:t>Képek a szervező csapatról munka közben</a:t>
            </a:r>
          </a:p>
          <a:p>
            <a:r>
              <a:rPr lang="hu-HU" dirty="0"/>
              <a:t>Közös alkotások, dokumentációk a különböző helyszínekről</a:t>
            </a:r>
          </a:p>
          <a:p>
            <a:endParaRPr lang="hu-HU" dirty="0"/>
          </a:p>
        </p:txBody>
      </p:sp>
      <p:pic>
        <p:nvPicPr>
          <p:cNvPr id="7" name="Kép 6" descr="A képen kör, művészet, képernyőkép, tervezés látható&#10;&#10;Előfordulhat, hogy az AI által létrehozott tartalom helytelen.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0767" y="1769775"/>
            <a:ext cx="2681940" cy="2011455"/>
          </a:xfrm>
          <a:prstGeom prst="rect">
            <a:avLst/>
          </a:prstGeom>
        </p:spPr>
      </p:pic>
      <p:pic>
        <p:nvPicPr>
          <p:cNvPr id="9" name="Kép 8" descr="A képen szöveg, képernyőkép, névjegykártya, Téglalap látható&#10;&#10;Előfordulhat, hogy az AI által létrehozott tartalom helytelen.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16735" y="1749879"/>
            <a:ext cx="2936372" cy="2013020"/>
          </a:xfrm>
          <a:prstGeom prst="rect">
            <a:avLst/>
          </a:prstGeom>
        </p:spPr>
      </p:pic>
      <p:pic>
        <p:nvPicPr>
          <p:cNvPr id="11" name="Kép 10" descr="A képen bronz, arany, lámpa látható&#10;&#10;Előfordulhat, hogy az AI által létrehozott tartalom helytelen.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57136" y="1749879"/>
            <a:ext cx="2850724" cy="1996231"/>
          </a:xfrm>
          <a:prstGeom prst="rect">
            <a:avLst/>
          </a:prstGeom>
        </p:spPr>
      </p:pic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Kép 10" descr="A képen ruházat, fal, lábbelik, személy látható&#10;&#10;Előfordulhat, hogy az AI által létrehozott tartalom helytelen."/>
          <p:cNvPicPr>
            <a:picLocks noChangeAspect="1"/>
          </p:cNvPicPr>
          <p:nvPr/>
        </p:nvPicPr>
        <p:blipFill>
          <a:blip r:embed="rId2" cstate="print">
            <a:alphaModFix amt="3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5490"/>
          <a:stretch>
            <a:fillRect/>
          </a:stretch>
        </p:blipFill>
        <p:spPr>
          <a:xfrm>
            <a:off x="-6" y="0"/>
            <a:ext cx="9144000" cy="6857999"/>
          </a:xfrm>
          <a:prstGeom prst="rect">
            <a:avLst/>
          </a:prstGeom>
        </p:spPr>
      </p:pic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3096276" y="4786516"/>
            <a:ext cx="3703453" cy="793247"/>
          </a:xfrm>
        </p:spPr>
        <p:txBody>
          <a:bodyPr vert="horz" lIns="68580" tIns="34290" rIns="68580" bIns="34290" rtlCol="0" anchor="t">
            <a:normAutofit fontScale="90000"/>
          </a:bodyPr>
          <a:lstStyle/>
          <a:p>
            <a:r>
              <a:rPr lang="en-US" sz="1350" b="1" dirty="0" err="1"/>
              <a:t>Országos</a:t>
            </a:r>
            <a:r>
              <a:rPr lang="en-US" sz="1350" b="1" dirty="0"/>
              <a:t> Symposion </a:t>
            </a:r>
            <a:r>
              <a:rPr lang="en-US" sz="1350" b="1" dirty="0" err="1"/>
              <a:t>Találkozók</a:t>
            </a:r>
            <a:r>
              <a:rPr lang="en-US" sz="1350" b="1" dirty="0"/>
              <a:t>, </a:t>
            </a:r>
            <a:r>
              <a:rPr lang="en-US" sz="1350" b="1" dirty="0" err="1"/>
              <a:t>ahol</a:t>
            </a:r>
            <a:r>
              <a:rPr lang="en-US" sz="1350" b="1" dirty="0"/>
              <a:t> a </a:t>
            </a:r>
            <a:r>
              <a:rPr lang="en-US" sz="1350" b="1" dirty="0" err="1"/>
              <a:t>művészettörténészek</a:t>
            </a:r>
            <a:r>
              <a:rPr lang="en-US" sz="1350" b="1" dirty="0"/>
              <a:t>, </a:t>
            </a:r>
            <a:r>
              <a:rPr lang="en-US" sz="1350" b="1" dirty="0" err="1"/>
              <a:t>kurátorok</a:t>
            </a:r>
            <a:r>
              <a:rPr lang="en-US" sz="1350" b="1" dirty="0"/>
              <a:t>, </a:t>
            </a:r>
            <a:r>
              <a:rPr lang="en-US" sz="1350" b="1" dirty="0" err="1"/>
              <a:t>művésztelep</a:t>
            </a:r>
            <a:r>
              <a:rPr lang="en-US" sz="1350" b="1" dirty="0"/>
              <a:t> </a:t>
            </a:r>
            <a:r>
              <a:rPr lang="en-US" sz="1350" b="1" dirty="0" err="1"/>
              <a:t>szervezők</a:t>
            </a:r>
            <a:r>
              <a:rPr lang="en-US" sz="1350" b="1" dirty="0"/>
              <a:t>,  </a:t>
            </a:r>
            <a:r>
              <a:rPr lang="en-US" sz="1350" b="1" dirty="0" err="1"/>
              <a:t>művésztelep</a:t>
            </a:r>
            <a:r>
              <a:rPr lang="en-US" sz="1350" b="1" dirty="0"/>
              <a:t> </a:t>
            </a:r>
            <a:r>
              <a:rPr lang="en-US" sz="1350" b="1" dirty="0" err="1"/>
              <a:t>vezetők</a:t>
            </a:r>
            <a:r>
              <a:rPr lang="en-US" sz="1350" b="1" dirty="0"/>
              <a:t> </a:t>
            </a:r>
            <a:r>
              <a:rPr lang="hu-HU" sz="1350" b="1" dirty="0"/>
              <a:t>és a térségi szakemberek </a:t>
            </a:r>
            <a:r>
              <a:rPr lang="en-US" sz="1350" b="1" dirty="0" err="1"/>
              <a:t>találkozhatnak</a:t>
            </a:r>
            <a:br>
              <a:rPr lang="en-US" sz="1350" b="1" dirty="0"/>
            </a:br>
            <a:endParaRPr lang="en-US" sz="1350" b="1" dirty="0"/>
          </a:p>
        </p:txBody>
      </p:sp>
      <p:sp>
        <p:nvSpPr>
          <p:cNvPr id="23" name="Content Placeholder 22">
            <a:extLst>
              <a:ext uri="{FF2B5EF4-FFF2-40B4-BE49-F238E27FC236}">
                <a16:creationId xmlns:a16="http://schemas.microsoft.com/office/drawing/2014/main" id="{18C42863-2E4E-4A38-9E53-DA2F10D0BE6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096278" y="4256433"/>
            <a:ext cx="3703452" cy="381824"/>
          </a:xfrm>
        </p:spPr>
        <p:txBody>
          <a:bodyPr vert="horz" lIns="68580" tIns="34290" rIns="68580" bIns="34290" rtlCol="0" anchor="b">
            <a:normAutofit/>
          </a:bodyPr>
          <a:lstStyle/>
          <a:p>
            <a:pPr marL="0" indent="0">
              <a:buNone/>
            </a:pPr>
            <a:r>
              <a:rPr lang="en-US" sz="1500" dirty="0" err="1"/>
              <a:t>Évente</a:t>
            </a:r>
            <a:r>
              <a:rPr lang="en-US" sz="1500" dirty="0"/>
              <a:t> </a:t>
            </a:r>
            <a:r>
              <a:rPr lang="en-US" sz="1500" dirty="0" err="1"/>
              <a:t>szervezett</a:t>
            </a:r>
            <a:r>
              <a:rPr lang="en-US" sz="1500" dirty="0"/>
              <a:t> </a:t>
            </a:r>
            <a:r>
              <a:rPr lang="en-US" sz="1500" dirty="0" err="1"/>
              <a:t>szakmai</a:t>
            </a:r>
            <a:r>
              <a:rPr lang="en-US" sz="1500" dirty="0"/>
              <a:t> </a:t>
            </a:r>
            <a:r>
              <a:rPr lang="en-US" sz="1500" dirty="0" err="1"/>
              <a:t>tanácskozások</a:t>
            </a:r>
            <a:r>
              <a:rPr lang="en-US" sz="1500" dirty="0"/>
              <a:t> </a:t>
            </a:r>
          </a:p>
        </p:txBody>
      </p:sp>
      <p:pic>
        <p:nvPicPr>
          <p:cNvPr id="9" name="Kép 8" descr="A képen ruházat, személy, ég, kültéri látható&#10;&#10;Előfordulhat, hogy az AI által létrehozott tartalom helytelen.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-1" b="7681"/>
          <a:stretch>
            <a:fillRect/>
          </a:stretch>
        </p:blipFill>
        <p:spPr>
          <a:xfrm>
            <a:off x="934930" y="857258"/>
            <a:ext cx="2935224" cy="1713918"/>
          </a:xfrm>
          <a:custGeom>
            <a:avLst/>
            <a:gdLst/>
            <a:ahLst/>
            <a:cxnLst/>
            <a:rect l="l" t="t" r="r" b="b"/>
            <a:pathLst>
              <a:path w="3913632" h="2285234">
                <a:moveTo>
                  <a:pt x="29691" y="0"/>
                </a:moveTo>
                <a:lnTo>
                  <a:pt x="3883942" y="0"/>
                </a:lnTo>
                <a:lnTo>
                  <a:pt x="3903529" y="128345"/>
                </a:lnTo>
                <a:cubicBezTo>
                  <a:pt x="3910210" y="194127"/>
                  <a:pt x="3913632" y="260873"/>
                  <a:pt x="3913632" y="328418"/>
                </a:cubicBezTo>
                <a:cubicBezTo>
                  <a:pt x="3913632" y="1409138"/>
                  <a:pt x="3037536" y="2285234"/>
                  <a:pt x="1956816" y="2285234"/>
                </a:cubicBezTo>
                <a:cubicBezTo>
                  <a:pt x="876096" y="2285234"/>
                  <a:pt x="0" y="1409138"/>
                  <a:pt x="0" y="328418"/>
                </a:cubicBezTo>
                <a:cubicBezTo>
                  <a:pt x="0" y="260873"/>
                  <a:pt x="3422" y="194127"/>
                  <a:pt x="10103" y="128345"/>
                </a:cubicBezTo>
                <a:close/>
              </a:path>
            </a:pathLst>
          </a:custGeom>
        </p:spPr>
      </p:pic>
      <p:pic>
        <p:nvPicPr>
          <p:cNvPr id="17" name="Kép 16" descr="A képen személy, szöveg, ruházat, Emberi arc látható&#10;&#10;Előfordulhat, hogy az AI által létrehozott tartalom helytelen.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-4" b="8978"/>
          <a:stretch>
            <a:fillRect/>
          </a:stretch>
        </p:blipFill>
        <p:spPr>
          <a:xfrm>
            <a:off x="15" y="2573498"/>
            <a:ext cx="2673464" cy="3427251"/>
          </a:xfrm>
          <a:custGeom>
            <a:avLst/>
            <a:gdLst/>
            <a:ahLst/>
            <a:cxnLst/>
            <a:rect l="l" t="t" r="r" b="b"/>
            <a:pathLst>
              <a:path w="3564638" h="4569668">
                <a:moveTo>
                  <a:pt x="640080" y="0"/>
                </a:moveTo>
                <a:cubicBezTo>
                  <a:pt x="2255269" y="0"/>
                  <a:pt x="3564638" y="1309369"/>
                  <a:pt x="3564638" y="2924558"/>
                </a:cubicBezTo>
                <a:cubicBezTo>
                  <a:pt x="3564638" y="3530254"/>
                  <a:pt x="3380508" y="4092944"/>
                  <a:pt x="3065170" y="4559707"/>
                </a:cubicBezTo>
                <a:lnTo>
                  <a:pt x="3057720" y="4569668"/>
                </a:lnTo>
                <a:lnTo>
                  <a:pt x="0" y="4569668"/>
                </a:lnTo>
                <a:lnTo>
                  <a:pt x="0" y="72448"/>
                </a:lnTo>
                <a:lnTo>
                  <a:pt x="50679" y="59417"/>
                </a:lnTo>
                <a:cubicBezTo>
                  <a:pt x="241061" y="20459"/>
                  <a:pt x="438181" y="0"/>
                  <a:pt x="640080" y="0"/>
                </a:cubicBezTo>
                <a:close/>
              </a:path>
            </a:pathLst>
          </a:custGeom>
        </p:spPr>
      </p:pic>
      <p:pic>
        <p:nvPicPr>
          <p:cNvPr id="13" name="Tartalom helye 12" descr="A képen szöveg, menü, tábla látható&#10;&#10;Előfordulhat, hogy az AI által létrehozott tartalom helytelen.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2683" r="2319" b="3"/>
          <a:stretch>
            <a:fillRect/>
          </a:stretch>
        </p:blipFill>
        <p:spPr>
          <a:xfrm>
            <a:off x="4144169" y="1401681"/>
            <a:ext cx="2139696" cy="2139696"/>
          </a:xfrm>
          <a:custGeom>
            <a:avLst/>
            <a:gdLst/>
            <a:ahLst/>
            <a:cxnLst/>
            <a:rect l="l" t="t" r="r" b="b"/>
            <a:pathLst>
              <a:path w="2852928" h="2852928">
                <a:moveTo>
                  <a:pt x="1426464" y="0"/>
                </a:moveTo>
                <a:cubicBezTo>
                  <a:pt x="2214278" y="0"/>
                  <a:pt x="2852928" y="638650"/>
                  <a:pt x="2852928" y="1426464"/>
                </a:cubicBezTo>
                <a:cubicBezTo>
                  <a:pt x="2852928" y="2214278"/>
                  <a:pt x="2214278" y="2852928"/>
                  <a:pt x="1426464" y="2852928"/>
                </a:cubicBezTo>
                <a:cubicBezTo>
                  <a:pt x="638650" y="2852928"/>
                  <a:pt x="0" y="2214278"/>
                  <a:pt x="0" y="1426464"/>
                </a:cubicBezTo>
                <a:cubicBezTo>
                  <a:pt x="0" y="638650"/>
                  <a:pt x="638650" y="0"/>
                  <a:pt x="1426464" y="0"/>
                </a:cubicBezTo>
                <a:close/>
              </a:path>
            </a:pathLst>
          </a:custGeom>
        </p:spPr>
      </p:pic>
      <p:pic>
        <p:nvPicPr>
          <p:cNvPr id="15" name="Kép 14" descr="A képen szöveg, levél, könyv, doboz látható&#10;&#10;Előfordulhat, hogy az AI által létrehozott tartalom helytelen.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4342" r="-2" b="26292"/>
          <a:stretch>
            <a:fillRect/>
          </a:stretch>
        </p:blipFill>
        <p:spPr>
          <a:xfrm>
            <a:off x="6689071" y="854002"/>
            <a:ext cx="2454929" cy="2537918"/>
          </a:xfrm>
          <a:custGeom>
            <a:avLst/>
            <a:gdLst/>
            <a:ahLst/>
            <a:cxnLst/>
            <a:rect l="l" t="t" r="r" b="b"/>
            <a:pathLst>
              <a:path w="3273238" h="3383891">
                <a:moveTo>
                  <a:pt x="122841" y="0"/>
                </a:moveTo>
                <a:lnTo>
                  <a:pt x="3273238" y="0"/>
                </a:lnTo>
                <a:lnTo>
                  <a:pt x="3273238" y="3291335"/>
                </a:lnTo>
                <a:lnTo>
                  <a:pt x="3118338" y="3331164"/>
                </a:lnTo>
                <a:cubicBezTo>
                  <a:pt x="2949390" y="3365736"/>
                  <a:pt x="2774463" y="3383891"/>
                  <a:pt x="2595295" y="3383891"/>
                </a:cubicBezTo>
                <a:cubicBezTo>
                  <a:pt x="1161953" y="3383891"/>
                  <a:pt x="0" y="2221938"/>
                  <a:pt x="0" y="788596"/>
                </a:cubicBezTo>
                <a:cubicBezTo>
                  <a:pt x="0" y="519845"/>
                  <a:pt x="40850" y="260634"/>
                  <a:pt x="116679" y="16835"/>
                </a:cubicBezTo>
                <a:close/>
              </a:path>
            </a:pathLst>
          </a:custGeom>
        </p:spPr>
      </p:pic>
      <p:pic>
        <p:nvPicPr>
          <p:cNvPr id="19" name="Kép 18" descr="A képen kollázs, ruházat, ember, nő látható&#10;&#10;Előfordulhat, hogy az AI által létrehozott tartalom helytelen.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9500" r="3" b="11544"/>
          <a:stretch>
            <a:fillRect/>
          </a:stretch>
        </p:blipFill>
        <p:spPr>
          <a:xfrm>
            <a:off x="7022429" y="3910741"/>
            <a:ext cx="2121574" cy="2090009"/>
          </a:xfrm>
          <a:custGeom>
            <a:avLst/>
            <a:gdLst/>
            <a:ahLst/>
            <a:cxnLst/>
            <a:rect l="l" t="t" r="r" b="b"/>
            <a:pathLst>
              <a:path w="2828765" h="2786678">
                <a:moveTo>
                  <a:pt x="1888236" y="0"/>
                </a:moveTo>
                <a:cubicBezTo>
                  <a:pt x="2214125" y="0"/>
                  <a:pt x="2520731" y="82558"/>
                  <a:pt x="2788281" y="227900"/>
                </a:cubicBezTo>
                <a:lnTo>
                  <a:pt x="2828765" y="252495"/>
                </a:lnTo>
                <a:lnTo>
                  <a:pt x="2828765" y="2786678"/>
                </a:lnTo>
                <a:lnTo>
                  <a:pt x="227128" y="2786678"/>
                </a:lnTo>
                <a:lnTo>
                  <a:pt x="148387" y="2623223"/>
                </a:lnTo>
                <a:cubicBezTo>
                  <a:pt x="52837" y="2397318"/>
                  <a:pt x="0" y="2148947"/>
                  <a:pt x="0" y="1888236"/>
                </a:cubicBezTo>
                <a:cubicBezTo>
                  <a:pt x="0" y="845392"/>
                  <a:pt x="845392" y="0"/>
                  <a:pt x="1888236" y="0"/>
                </a:cubicBezTo>
                <a:close/>
              </a:path>
            </a:pathLst>
          </a:custGeom>
        </p:spPr>
      </p:pic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403081" y="1122829"/>
            <a:ext cx="3605702" cy="2184721"/>
          </a:xfrm>
        </p:spPr>
        <p:txBody>
          <a:bodyPr>
            <a:normAutofit fontScale="90000"/>
          </a:bodyPr>
          <a:lstStyle/>
          <a:p>
            <a:pPr algn="l"/>
            <a:r>
              <a:rPr lang="hu-HU" sz="1800" b="1" dirty="0"/>
              <a:t>-A világ első </a:t>
            </a:r>
            <a:r>
              <a:rPr lang="hu-HU" sz="1800" dirty="0"/>
              <a:t>virtuális kiállítása és </a:t>
            </a:r>
            <a:r>
              <a:rPr lang="hu-HU" sz="1800" dirty="0" err="1"/>
              <a:t>szoborpakja</a:t>
            </a:r>
            <a:r>
              <a:rPr lang="hu-HU" sz="1800" dirty="0"/>
              <a:t> a Velencei-tónál. </a:t>
            </a:r>
            <a:br>
              <a:rPr lang="hu-HU" sz="1800" dirty="0"/>
            </a:br>
            <a:r>
              <a:rPr lang="hu-HU" sz="1800" dirty="0"/>
              <a:t>-AR APP alkalmazással a telefonokról elérhető, természetművészeti alkotások  az eredeti helyükön, vízen, hegyen, szigeten..</a:t>
            </a:r>
            <a:br>
              <a:rPr lang="hu-HU" sz="1800" dirty="0"/>
            </a:br>
            <a:r>
              <a:rPr lang="hu-HU" sz="1800" dirty="0"/>
              <a:t>-Fókuszban a számítógép, és a 3D lehetőségek, szobrászok bekapcsolása, és a médiatudatosság.</a:t>
            </a:r>
          </a:p>
        </p:txBody>
      </p:sp>
      <p:pic>
        <p:nvPicPr>
          <p:cNvPr id="5" name="Tartalom helye 4" descr="A képen kültéri, talaj, képernyőkép, lábbelik látható&#10;&#10;Előfordulhat, hogy az AI által létrehozott tartalom helytelen.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52870" y="3550450"/>
            <a:ext cx="1690351" cy="2459859"/>
          </a:xfrm>
        </p:spPr>
      </p:pic>
      <p:pic>
        <p:nvPicPr>
          <p:cNvPr id="10" name="Kép 9" descr="A képen szöveg, ruházat, poszter, kültéri látható&#10;&#10;Előfordulhat, hogy az AI által létrehozott tartalom helytelen.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3080" y="3526603"/>
            <a:ext cx="1558241" cy="2474147"/>
          </a:xfrm>
          <a:prstGeom prst="rect">
            <a:avLst/>
          </a:prstGeom>
        </p:spPr>
      </p:pic>
      <p:pic>
        <p:nvPicPr>
          <p:cNvPr id="12" name="Kép 11" descr="A képen szöveg, Mobiltelefon, könyv, Hordozható kommunikációs eszköz látható&#10;&#10;Előfordulhat, hogy az AI által létrehozott tartalom helytelen.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10592" y="3526603"/>
            <a:ext cx="2978780" cy="2474147"/>
          </a:xfrm>
          <a:prstGeom prst="rect">
            <a:avLst/>
          </a:prstGeom>
        </p:spPr>
      </p:pic>
      <p:pic>
        <p:nvPicPr>
          <p:cNvPr id="14" name="Kép 13" descr="A képen szöveg, Mobiltelefon, Hordozható kommunikációs eszköz, Kommunikációs eszköz látható&#10;&#10;Előfordulhat, hogy az AI által létrehozott tartalom helytelen.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65220" y="837296"/>
            <a:ext cx="2978780" cy="2494101"/>
          </a:xfrm>
          <a:prstGeom prst="rect">
            <a:avLst/>
          </a:prstGeom>
        </p:spPr>
      </p:pic>
      <p:pic>
        <p:nvPicPr>
          <p:cNvPr id="3" name="Tartalom helye 3">
            <a:extLst>
              <a:ext uri="{FF2B5EF4-FFF2-40B4-BE49-F238E27FC236}">
                <a16:creationId xmlns:a16="http://schemas.microsoft.com/office/drawing/2014/main" id="{2E59EF92-4969-7969-88F8-A14BEE2D1A0F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59671" y="827554"/>
            <a:ext cx="1543738" cy="2503844"/>
          </a:xfrm>
          <a:prstGeom prst="rect">
            <a:avLst/>
          </a:prstGeom>
        </p:spPr>
      </p:pic>
      <p:pic>
        <p:nvPicPr>
          <p:cNvPr id="4" name="Kép 3">
            <a:extLst>
              <a:ext uri="{FF2B5EF4-FFF2-40B4-BE49-F238E27FC236}">
                <a16:creationId xmlns:a16="http://schemas.microsoft.com/office/drawing/2014/main" id="{D0F71D77-22A6-C821-7441-5935F2AA72CA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59671" y="3560008"/>
            <a:ext cx="1543738" cy="2440742"/>
          </a:xfrm>
          <a:prstGeom prst="rect">
            <a:avLst/>
          </a:prstGeom>
        </p:spPr>
      </p:pic>
      <p:sp>
        <p:nvSpPr>
          <p:cNvPr id="7" name="Szövegdoboz 6">
            <a:extLst>
              <a:ext uri="{FF2B5EF4-FFF2-40B4-BE49-F238E27FC236}">
                <a16:creationId xmlns:a16="http://schemas.microsoft.com/office/drawing/2014/main" id="{6BB2A890-6573-1BF8-CE3D-A0EDB9B23195}"/>
              </a:ext>
            </a:extLst>
          </p:cNvPr>
          <p:cNvSpPr txBox="1"/>
          <p:nvPr/>
        </p:nvSpPr>
        <p:spPr>
          <a:xfrm>
            <a:off x="403081" y="248772"/>
            <a:ext cx="4560806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hu-HU" sz="3600" dirty="0"/>
              <a:t>Velence, AR APP, 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4849585" y="1131094"/>
            <a:ext cx="3665765" cy="994172"/>
          </a:xfrm>
        </p:spPr>
        <p:txBody>
          <a:bodyPr>
            <a:normAutofit fontScale="90000"/>
          </a:bodyPr>
          <a:lstStyle/>
          <a:p>
            <a:r>
              <a:rPr lang="hu-HU" sz="1500" b="1" dirty="0"/>
              <a:t>MODEM 2016</a:t>
            </a:r>
            <a:br>
              <a:rPr lang="hu-HU" sz="1500" b="1" dirty="0"/>
            </a:br>
            <a:br>
              <a:rPr lang="hu-HU" sz="1500" b="1" dirty="0"/>
            </a:br>
            <a:r>
              <a:rPr lang="hu-HU" sz="1500" b="1" dirty="0"/>
              <a:t>A Nemzetközi Velencei-tavi Symposion kiállítása</a:t>
            </a:r>
          </a:p>
        </p:txBody>
      </p:sp>
      <p:pic>
        <p:nvPicPr>
          <p:cNvPr id="5" name="Tartalom helye 4" descr="A képen szöveg, fal, fedett pályás, padló látható&#10;&#10;Előfordulhat, hogy az AI által létrehozott tartalom helytelen.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4503" y="1131094"/>
            <a:ext cx="4287497" cy="3215623"/>
          </a:xfrm>
        </p:spPr>
      </p:pic>
      <p:pic>
        <p:nvPicPr>
          <p:cNvPr id="7" name="Kép 6" descr="A képen ruházat, kültéri, lábbelik, épület látható&#10;&#10;Előfordulhat, hogy az AI által létrehozott tartalom helytelen.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92385" y="2768820"/>
            <a:ext cx="4751615" cy="3231930"/>
          </a:xfrm>
          <a:prstGeom prst="rect">
            <a:avLst/>
          </a:prstGeom>
        </p:spPr>
      </p:pic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artalom helye 9"/>
          <p:cNvSpPr>
            <a:spLocks noGrp="1"/>
          </p:cNvSpPr>
          <p:nvPr>
            <p:ph idx="1"/>
          </p:nvPr>
        </p:nvSpPr>
        <p:spPr>
          <a:xfrm>
            <a:off x="4149671" y="4193260"/>
            <a:ext cx="4354055" cy="1296712"/>
          </a:xfrm>
        </p:spPr>
        <p:txBody>
          <a:bodyPr/>
          <a:lstStyle/>
          <a:p>
            <a:endParaRPr lang="hu-HU" dirty="0"/>
          </a:p>
        </p:txBody>
      </p:sp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3482439" y="1018615"/>
            <a:ext cx="5032911" cy="1106651"/>
          </a:xfrm>
        </p:spPr>
        <p:txBody>
          <a:bodyPr>
            <a:normAutofit fontScale="90000"/>
          </a:bodyPr>
          <a:lstStyle/>
          <a:p>
            <a:r>
              <a:rPr lang="hu-HU" sz="2700" b="1" dirty="0"/>
              <a:t>MODEM  </a:t>
            </a:r>
            <a:r>
              <a:rPr lang="hu-HU" sz="1500" b="1" dirty="0"/>
              <a:t>2016</a:t>
            </a:r>
            <a:br>
              <a:rPr lang="hu-HU" sz="2100" dirty="0"/>
            </a:br>
            <a:r>
              <a:rPr lang="hu-HU" sz="2100" dirty="0"/>
              <a:t>Nemzetközi Velencei-tavi Symposion</a:t>
            </a:r>
            <a:br>
              <a:rPr lang="hu-HU" sz="2100" dirty="0"/>
            </a:br>
            <a:r>
              <a:rPr lang="hu-HU" sz="2100" dirty="0"/>
              <a:t>Természetművészet – Kiterjesztett valóság</a:t>
            </a:r>
            <a:br>
              <a:rPr lang="hu-HU" sz="2100" dirty="0"/>
            </a:br>
            <a:r>
              <a:rPr lang="hu-HU" sz="2100" dirty="0"/>
              <a:t>Múzeum pedagógiai foglalkozás</a:t>
            </a:r>
          </a:p>
        </p:txBody>
      </p:sp>
      <p:pic>
        <p:nvPicPr>
          <p:cNvPr id="5" name="Kép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800000">
            <a:off x="0" y="857250"/>
            <a:ext cx="3482439" cy="2611829"/>
          </a:xfrm>
          <a:prstGeom prst="rect">
            <a:avLst/>
          </a:prstGeom>
        </p:spPr>
      </p:pic>
      <p:pic>
        <p:nvPicPr>
          <p:cNvPr id="6" name="Kép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800000">
            <a:off x="0" y="3460845"/>
            <a:ext cx="3482439" cy="2551711"/>
          </a:xfrm>
          <a:prstGeom prst="rect">
            <a:avLst/>
          </a:prstGeom>
        </p:spPr>
      </p:pic>
      <p:pic>
        <p:nvPicPr>
          <p:cNvPr id="7" name="Kép 6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80108" y="2226377"/>
            <a:ext cx="5563892" cy="3774374"/>
          </a:xfrm>
          <a:prstGeom prst="rect">
            <a:avLst/>
          </a:prstGeom>
        </p:spPr>
      </p:pic>
      <p:pic>
        <p:nvPicPr>
          <p:cNvPr id="8" name="Kép 7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29600" y="5299318"/>
            <a:ext cx="739833" cy="701432"/>
          </a:xfrm>
          <a:prstGeom prst="rect">
            <a:avLst/>
          </a:prstGeom>
        </p:spPr>
      </p:pic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351226" y="1283794"/>
            <a:ext cx="3067080" cy="4335830"/>
          </a:xfrm>
        </p:spPr>
        <p:txBody>
          <a:bodyPr vert="horz" lIns="68580" tIns="34290" rIns="68580" bIns="34290" rtlCol="0" anchor="t">
            <a:normAutofit fontScale="90000"/>
          </a:bodyPr>
          <a:lstStyle/>
          <a:p>
            <a:r>
              <a:rPr lang="en-US" sz="3200" dirty="0"/>
              <a:t>A 120 </a:t>
            </a:r>
            <a:r>
              <a:rPr lang="en-US" sz="3200" dirty="0" err="1"/>
              <a:t>éves</a:t>
            </a:r>
            <a:r>
              <a:rPr lang="en-US" sz="3200" dirty="0"/>
              <a:t> MŰCSARNOK</a:t>
            </a:r>
            <a:br>
              <a:rPr lang="hu-HU" sz="1800" dirty="0"/>
            </a:br>
            <a:br>
              <a:rPr lang="hu-HU" sz="1800" dirty="0"/>
            </a:br>
            <a:br>
              <a:rPr lang="en-US" sz="1800" dirty="0"/>
            </a:br>
            <a:r>
              <a:rPr lang="en-US" sz="1800" dirty="0"/>
              <a:t>2017-ben a </a:t>
            </a:r>
            <a:r>
              <a:rPr lang="en-US" sz="1800" dirty="0" err="1"/>
              <a:t>művésztelepeket</a:t>
            </a:r>
            <a:r>
              <a:rPr lang="en-US" sz="1800" dirty="0"/>
              <a:t> </a:t>
            </a:r>
            <a:r>
              <a:rPr lang="en-US" sz="1800" dirty="0" err="1"/>
              <a:t>bemutató</a:t>
            </a:r>
            <a:r>
              <a:rPr lang="en-US" sz="1800" dirty="0"/>
              <a:t> </a:t>
            </a:r>
            <a:r>
              <a:rPr lang="hu-HU" sz="1800" dirty="0"/>
              <a:t>O</a:t>
            </a:r>
            <a:r>
              <a:rPr lang="en-US" sz="1800" dirty="0" err="1"/>
              <a:t>rszágos</a:t>
            </a:r>
            <a:r>
              <a:rPr lang="en-US" sz="1800" dirty="0"/>
              <a:t>  Symposion</a:t>
            </a:r>
            <a:r>
              <a:rPr lang="hu-HU" sz="1800" dirty="0"/>
              <a:t> Találkozót és </a:t>
            </a:r>
            <a:r>
              <a:rPr lang="en-US" sz="1800" dirty="0"/>
              <a:t> </a:t>
            </a:r>
            <a:r>
              <a:rPr lang="en-US" sz="1800" dirty="0" err="1"/>
              <a:t>kiállítást</a:t>
            </a:r>
            <a:r>
              <a:rPr lang="en-US" sz="1800" dirty="0"/>
              <a:t> </a:t>
            </a:r>
            <a:r>
              <a:rPr lang="en-US" sz="1800" dirty="0" err="1"/>
              <a:t>rendeztünk</a:t>
            </a:r>
            <a:r>
              <a:rPr lang="hu-HU" sz="1800" dirty="0"/>
              <a:t>.</a:t>
            </a:r>
            <a:br>
              <a:rPr lang="hu-HU" sz="1800" dirty="0"/>
            </a:br>
            <a:br>
              <a:rPr lang="hu-HU" sz="1800" dirty="0"/>
            </a:br>
            <a:br>
              <a:rPr lang="hu-HU" sz="1800" dirty="0"/>
            </a:br>
            <a:r>
              <a:rPr lang="hu-HU" sz="1800" dirty="0"/>
              <a:t>V</a:t>
            </a:r>
            <a:r>
              <a:rPr lang="en-US" sz="1800" dirty="0" err="1"/>
              <a:t>irtuális</a:t>
            </a:r>
            <a:r>
              <a:rPr lang="hu-HU" sz="1800" dirty="0"/>
              <a:t> AR.</a:t>
            </a:r>
            <a:r>
              <a:rPr lang="en-US" sz="1800" dirty="0"/>
              <a:t> APP </a:t>
            </a:r>
            <a:r>
              <a:rPr lang="en-US" sz="1800" dirty="0" err="1"/>
              <a:t>segítségével</a:t>
            </a:r>
            <a:r>
              <a:rPr lang="en-US" sz="1800" dirty="0"/>
              <a:t> </a:t>
            </a:r>
            <a:r>
              <a:rPr lang="en-US" sz="1800" dirty="0" err="1"/>
              <a:t>bemutat</a:t>
            </a:r>
            <a:r>
              <a:rPr lang="hu-HU" sz="1800" dirty="0" err="1"/>
              <a:t>tuk</a:t>
            </a:r>
            <a:r>
              <a:rPr lang="en-US" sz="1800" dirty="0"/>
              <a:t> </a:t>
            </a:r>
            <a:r>
              <a:rPr lang="en-US" sz="1800" dirty="0" err="1"/>
              <a:t>négy</a:t>
            </a:r>
            <a:r>
              <a:rPr lang="en-US" sz="1800" dirty="0"/>
              <a:t> </a:t>
            </a:r>
            <a:r>
              <a:rPr lang="en-US" sz="1800" dirty="0" err="1"/>
              <a:t>vidéki</a:t>
            </a:r>
            <a:r>
              <a:rPr lang="en-US" sz="1800" dirty="0"/>
              <a:t> </a:t>
            </a:r>
            <a:r>
              <a:rPr lang="en-US" sz="1800" dirty="0" err="1"/>
              <a:t>szoborpark</a:t>
            </a:r>
            <a:r>
              <a:rPr lang="en-US" sz="1800" dirty="0"/>
              <a:t> </a:t>
            </a:r>
            <a:r>
              <a:rPr lang="en-US" sz="1800" dirty="0" err="1"/>
              <a:t>kiválasztott</a:t>
            </a:r>
            <a:r>
              <a:rPr lang="en-US" sz="1800" dirty="0"/>
              <a:t> </a:t>
            </a:r>
            <a:r>
              <a:rPr lang="hu-HU" sz="1800" dirty="0"/>
              <a:t>műveit, Villány, Nagyatád, Dunaújváros, Zalaegerszeg</a:t>
            </a:r>
            <a:r>
              <a:rPr lang="en-US" sz="1800" dirty="0"/>
              <a:t> </a:t>
            </a:r>
            <a:r>
              <a:rPr lang="hu-HU" sz="1800" dirty="0"/>
              <a:t>szobrait </a:t>
            </a:r>
            <a:r>
              <a:rPr lang="en-US" sz="1800" dirty="0" err="1"/>
              <a:t>és</a:t>
            </a:r>
            <a:r>
              <a:rPr lang="en-US" sz="1800" dirty="0"/>
              <a:t> a </a:t>
            </a:r>
            <a:r>
              <a:rPr lang="hu-HU" sz="1800" dirty="0"/>
              <a:t>V</a:t>
            </a:r>
            <a:r>
              <a:rPr lang="en-US" sz="1800" dirty="0" err="1"/>
              <a:t>elencei</a:t>
            </a:r>
            <a:r>
              <a:rPr lang="hu-HU" sz="1800" dirty="0"/>
              <a:t>-tavi </a:t>
            </a:r>
            <a:r>
              <a:rPr lang="en-US" sz="1800" dirty="0"/>
              <a:t>Symposion</a:t>
            </a:r>
            <a:r>
              <a:rPr lang="hu-HU" sz="1800" dirty="0"/>
              <a:t> alkotásait</a:t>
            </a:r>
            <a:r>
              <a:rPr lang="en-US" sz="1800" dirty="0"/>
              <a:t>.</a:t>
            </a:r>
          </a:p>
        </p:txBody>
      </p:sp>
      <p:pic>
        <p:nvPicPr>
          <p:cNvPr id="17" name="Kép 16" descr="A képen szöveg, épület, tábla, kültéri látható&#10;&#10;Előfordulhat, hogy az AI által létrehozott tartalom helytelen.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74" r="26284" b="-1"/>
          <a:stretch>
            <a:fillRect/>
          </a:stretch>
        </p:blipFill>
        <p:spPr>
          <a:xfrm rot="5400000">
            <a:off x="3823013" y="791306"/>
            <a:ext cx="2571747" cy="2703635"/>
          </a:xfrm>
          <a:prstGeom prst="rect">
            <a:avLst/>
          </a:prstGeom>
        </p:spPr>
      </p:pic>
      <p:pic>
        <p:nvPicPr>
          <p:cNvPr id="9" name="Tartalom helye 8" descr="A képen szöveg, Grafikus tervezés, Grafika, képernyőkép látható&#10;&#10;Előfordulhat, hogy az AI által létrehozott tartalom helytelen."/>
          <p:cNvPicPr>
            <a:picLocks noGrp="1" noChangeAspect="1"/>
          </p:cNvPicPr>
          <p:nvPr>
            <p:ph idx="1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1100" b="13278"/>
          <a:stretch>
            <a:fillRect/>
          </a:stretch>
        </p:blipFill>
        <p:spPr>
          <a:xfrm>
            <a:off x="6440366" y="857251"/>
            <a:ext cx="2703635" cy="2571747"/>
          </a:xfrm>
          <a:prstGeom prst="rect">
            <a:avLst/>
          </a:prstGeom>
        </p:spPr>
      </p:pic>
      <p:pic>
        <p:nvPicPr>
          <p:cNvPr id="15" name="Kép 14" descr="A képen fedett pályás, ruházat, személy, fal látható&#10;&#10;Előfordulhat, hogy az AI által létrehozott tartalom helytelen.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2949" r="6879" b="2"/>
          <a:stretch>
            <a:fillRect/>
          </a:stretch>
        </p:blipFill>
        <p:spPr>
          <a:xfrm>
            <a:off x="3757069" y="3428997"/>
            <a:ext cx="2703635" cy="2571747"/>
          </a:xfrm>
          <a:prstGeom prst="rect">
            <a:avLst/>
          </a:prstGeom>
        </p:spPr>
      </p:pic>
      <p:pic>
        <p:nvPicPr>
          <p:cNvPr id="4" name="Kép 3" descr="A képen szöveg, bútorok, fedett pályás, asztal látható&#10;&#10;Előfordulhat, hogy az AI által létrehozott tartalom helytelen.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796" r="16032" b="2"/>
          <a:stretch>
            <a:fillRect/>
          </a:stretch>
        </p:blipFill>
        <p:spPr>
          <a:xfrm>
            <a:off x="6440365" y="3428997"/>
            <a:ext cx="2703635" cy="2571753"/>
          </a:xfrm>
          <a:prstGeom prst="rect">
            <a:avLst/>
          </a:prstGeom>
        </p:spPr>
      </p:pic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979493E-23B7-300F-1815-B75C66E3A76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0D8F34A2-398E-E8EB-EA17-029DE4E1371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33181" y="3215308"/>
            <a:ext cx="7886700" cy="928088"/>
          </a:xfrm>
        </p:spPr>
        <p:txBody>
          <a:bodyPr>
            <a:normAutofit fontScale="90000"/>
          </a:bodyPr>
          <a:lstStyle/>
          <a:p>
            <a:r>
              <a:rPr lang="hu-HU" sz="3000" dirty="0"/>
              <a:t>MÁRAMAROSSZIGET   és   SEPSISZENTGYÖGY</a:t>
            </a:r>
            <a:br>
              <a:rPr lang="hu-HU" dirty="0"/>
            </a:br>
            <a:r>
              <a:rPr lang="hu-HU" sz="2000" dirty="0"/>
              <a:t>természetművészeti kiállítás, a Symposion társpályázati keretében, ahol workshopokkal teremtettünk még szorosabb kapcsolatokat.</a:t>
            </a:r>
          </a:p>
        </p:txBody>
      </p:sp>
      <p:pic>
        <p:nvPicPr>
          <p:cNvPr id="4" name="Picture 3" descr="2_SKANZEN_terkep">
            <a:extLst>
              <a:ext uri="{FF2B5EF4-FFF2-40B4-BE49-F238E27FC236}">
                <a16:creationId xmlns:a16="http://schemas.microsoft.com/office/drawing/2014/main" id="{3C803344-8141-61C7-AAE1-8A3F0E79A13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3939" y="2117905"/>
            <a:ext cx="1795449" cy="928088"/>
          </a:xfrm>
          <a:prstGeom prst="rect">
            <a:avLst/>
          </a:prstGeom>
        </p:spPr>
      </p:pic>
      <p:pic>
        <p:nvPicPr>
          <p:cNvPr id="7" name="Picture 6" descr="IMG_20230921_180536">
            <a:extLst>
              <a:ext uri="{FF2B5EF4-FFF2-40B4-BE49-F238E27FC236}">
                <a16:creationId xmlns:a16="http://schemas.microsoft.com/office/drawing/2014/main" id="{A445B124-A136-B165-7BCF-2FD1B632CB9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23768" y="783898"/>
            <a:ext cx="1715621" cy="1095702"/>
          </a:xfrm>
          <a:prstGeom prst="rect">
            <a:avLst/>
          </a:prstGeom>
        </p:spPr>
      </p:pic>
      <p:pic>
        <p:nvPicPr>
          <p:cNvPr id="8" name="Picture 7" descr="Körben">
            <a:extLst>
              <a:ext uri="{FF2B5EF4-FFF2-40B4-BE49-F238E27FC236}">
                <a16:creationId xmlns:a16="http://schemas.microsoft.com/office/drawing/2014/main" id="{26A7454E-BA99-077E-F3BA-D536700142F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646057" y="791030"/>
            <a:ext cx="3048613" cy="2298854"/>
          </a:xfrm>
          <a:prstGeom prst="rect">
            <a:avLst/>
          </a:prstGeom>
        </p:spPr>
      </p:pic>
      <p:pic>
        <p:nvPicPr>
          <p:cNvPr id="9" name="Picture 8" descr="Ket fokusz_01">
            <a:extLst>
              <a:ext uri="{FF2B5EF4-FFF2-40B4-BE49-F238E27FC236}">
                <a16:creationId xmlns:a16="http://schemas.microsoft.com/office/drawing/2014/main" id="{5CC3E563-D193-D1EE-67BA-DBBAB219F5FA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703399" y="783898"/>
            <a:ext cx="2794613" cy="2298854"/>
          </a:xfrm>
          <a:prstGeom prst="rect">
            <a:avLst/>
          </a:prstGeom>
        </p:spPr>
      </p:pic>
      <p:pic>
        <p:nvPicPr>
          <p:cNvPr id="10" name="Tartalom helye 9" descr="A képen szöveg, kültéri, épület, fa látható&#10;&#10;Előfordulhat, hogy az AI által létrehozott tartalom helytelen.">
            <a:extLst>
              <a:ext uri="{FF2B5EF4-FFF2-40B4-BE49-F238E27FC236}">
                <a16:creationId xmlns:a16="http://schemas.microsoft.com/office/drawing/2014/main" id="{69BD9161-A19B-4547-7241-8DACCD973E50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7863" y="4243373"/>
            <a:ext cx="2676338" cy="2088642"/>
          </a:xfrm>
          <a:prstGeom prst="rect">
            <a:avLst/>
          </a:prstGeom>
        </p:spPr>
      </p:pic>
      <p:pic>
        <p:nvPicPr>
          <p:cNvPr id="11" name="Kép 10" descr="A képen kültéri, épület, ablak, Hirdetőtábla látható&#10;&#10;Előfordulhat, hogy az AI által létrehozott tartalom helytelen.">
            <a:extLst>
              <a:ext uri="{FF2B5EF4-FFF2-40B4-BE49-F238E27FC236}">
                <a16:creationId xmlns:a16="http://schemas.microsoft.com/office/drawing/2014/main" id="{BDF0BB3E-E4C2-EB4E-82F7-E0F08399FFB9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28958" y="4243373"/>
            <a:ext cx="2676339" cy="2087015"/>
          </a:xfrm>
          <a:prstGeom prst="rect">
            <a:avLst/>
          </a:prstGeom>
        </p:spPr>
      </p:pic>
      <p:pic>
        <p:nvPicPr>
          <p:cNvPr id="12" name="Tartalom helye 4" descr="A képen kültéri, épület, ablak, talaj látható&#10;&#10;Előfordulhat, hogy az AI által létrehozott tartalom helytelen.">
            <a:extLst>
              <a:ext uri="{FF2B5EF4-FFF2-40B4-BE49-F238E27FC236}">
                <a16:creationId xmlns:a16="http://schemas.microsoft.com/office/drawing/2014/main" id="{96F213FD-E789-5C75-9A2E-2465AB7E816C}"/>
              </a:ext>
            </a:extLst>
          </p:cNvPr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50054" y="4243373"/>
            <a:ext cx="2544616" cy="208864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61652434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404192" y="537471"/>
            <a:ext cx="5307496" cy="1640335"/>
          </a:xfrm>
        </p:spPr>
        <p:txBody>
          <a:bodyPr>
            <a:normAutofit/>
          </a:bodyPr>
          <a:lstStyle/>
          <a:p>
            <a:br>
              <a:rPr lang="hu-HU" sz="3000" dirty="0"/>
            </a:br>
            <a:r>
              <a:rPr lang="hu-HU" sz="3200" dirty="0"/>
              <a:t>9. Partnerségek és nemzetközi </a:t>
            </a:r>
            <a:r>
              <a:rPr lang="hu-HU" sz="1800" dirty="0"/>
              <a:t>kapcsolódás  természetművészeti   hálózatokhoz</a:t>
            </a:r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>
          <a:xfrm>
            <a:off x="404191" y="2358886"/>
            <a:ext cx="5633639" cy="4061791"/>
          </a:xfrm>
        </p:spPr>
        <p:txBody>
          <a:bodyPr>
            <a:normAutofit/>
          </a:bodyPr>
          <a:lstStyle/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hu-HU" sz="1350" dirty="0"/>
              <a:t>Global </a:t>
            </a:r>
            <a:r>
              <a:rPr lang="hu-HU" sz="1350" dirty="0" err="1"/>
              <a:t>Nomadic</a:t>
            </a:r>
            <a:r>
              <a:rPr lang="hu-HU" sz="1350" dirty="0"/>
              <a:t> Art Project\ </a:t>
            </a:r>
            <a:r>
              <a:rPr lang="hu-HU" sz="1350" dirty="0" err="1"/>
              <a:t>Rurális</a:t>
            </a:r>
            <a:r>
              <a:rPr lang="hu-HU" sz="1350" dirty="0"/>
              <a:t> helyszínek </a:t>
            </a:r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hu-HU" sz="1350" dirty="0"/>
              <a:t>GNAP Kelet-Európa 2017, 10 napig Noszvajon részt vettem a programban,</a:t>
            </a:r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hu-HU" sz="1350" dirty="0"/>
              <a:t>ahol újabb, remek természetművészeti alkotások születtek, amit a  koreai </a:t>
            </a:r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hu-HU" sz="1350" dirty="0" err="1"/>
              <a:t>Yatoo</a:t>
            </a:r>
            <a:r>
              <a:rPr lang="hu-HU" sz="1350" dirty="0"/>
              <a:t> Csoport szép kiállításon mutatott be a Koreai Kulturális Intézetben</a:t>
            </a:r>
          </a:p>
          <a:p>
            <a:pPr marL="0" indent="0">
              <a:buNone/>
            </a:pPr>
            <a:endParaRPr lang="hu-HU" sz="1800" dirty="0"/>
          </a:p>
          <a:p>
            <a:pPr marL="0" indent="0">
              <a:buNone/>
            </a:pPr>
            <a:endParaRPr lang="hu-HU" sz="1800" dirty="0"/>
          </a:p>
          <a:p>
            <a:pPr marL="0" indent="0">
              <a:buNone/>
            </a:pPr>
            <a:endParaRPr lang="hu-HU" sz="1800" dirty="0"/>
          </a:p>
          <a:p>
            <a:pPr marL="0" indent="0">
              <a:buNone/>
            </a:pPr>
            <a:endParaRPr lang="hu-HU" sz="1800" dirty="0"/>
          </a:p>
          <a:p>
            <a:pPr marL="0" indent="0">
              <a:buNone/>
            </a:pPr>
            <a:endParaRPr lang="hu-HU" sz="1800" dirty="0"/>
          </a:p>
          <a:p>
            <a:pPr marL="0" indent="0">
              <a:spcBef>
                <a:spcPts val="0"/>
              </a:spcBef>
              <a:buNone/>
            </a:pPr>
            <a:r>
              <a:rPr lang="hu-HU" sz="1350" dirty="0"/>
              <a:t>Folytatásként Japánba a Tsukuba Art centerbe kaptam meghívást, </a:t>
            </a:r>
          </a:p>
          <a:p>
            <a:pPr marL="0" indent="0">
              <a:spcBef>
                <a:spcPts val="0"/>
              </a:spcBef>
              <a:buNone/>
            </a:pPr>
            <a:r>
              <a:rPr lang="hu-HU" sz="1350" dirty="0"/>
              <a:t>Ahol a nemzetközi természetművészeti alkotótelepek között született </a:t>
            </a:r>
          </a:p>
          <a:p>
            <a:pPr marL="0" indent="0">
              <a:spcBef>
                <a:spcPts val="0"/>
              </a:spcBef>
              <a:buNone/>
            </a:pPr>
            <a:r>
              <a:rPr lang="hu-HU" sz="1350" dirty="0"/>
              <a:t>újabb munka és kapcsolat.</a:t>
            </a:r>
          </a:p>
        </p:txBody>
      </p:sp>
      <p:pic>
        <p:nvPicPr>
          <p:cNvPr id="5" name="Kép 4" descr="A képen szöveg, kültéri, menü, tábla látható&#10;&#10;Előfordulhat, hogy az AI által létrehozott tartalom helytelen.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4994044" y="2170577"/>
            <a:ext cx="4952420" cy="3347487"/>
          </a:xfrm>
          <a:prstGeom prst="rect">
            <a:avLst/>
          </a:prstGeom>
        </p:spPr>
      </p:pic>
      <p:pic>
        <p:nvPicPr>
          <p:cNvPr id="6" name="Kép 5" descr="A képen szöveg, kültéri, emberek, személy látható&#10;&#10;Előfordulhat, hogy az AI által létrehozott tartalom helytelen.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806613"/>
            <a:ext cx="1776324" cy="881417"/>
          </a:xfrm>
          <a:prstGeom prst="rect">
            <a:avLst/>
          </a:prstGeom>
        </p:spPr>
      </p:pic>
      <p:pic>
        <p:nvPicPr>
          <p:cNvPr id="8" name="Kép 7" descr="A képen fű, kültéri, ruházat, ég látható&#10;&#10;Előfordulhat, hogy az AI által létrehozott tartalom helytelen.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41801" y="3806613"/>
            <a:ext cx="2007671" cy="881417"/>
          </a:xfrm>
          <a:prstGeom prst="rect">
            <a:avLst/>
          </a:prstGeom>
        </p:spPr>
      </p:pic>
      <p:pic>
        <p:nvPicPr>
          <p:cNvPr id="10" name="Kép 9" descr="A képen ruházat, személy, kültéri, emberek látható&#10;&#10;Előfordulhat, hogy az AI által létrehozott tartalom helytelen.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14949" y="3806613"/>
            <a:ext cx="1881562" cy="881417"/>
          </a:xfrm>
          <a:prstGeom prst="rect">
            <a:avLst/>
          </a:prstGeom>
        </p:spPr>
      </p:pic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81999EE5-D5D9-B721-6479-184DB1F2EA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37494" y="5056894"/>
            <a:ext cx="8406962" cy="1449072"/>
          </a:xfrm>
        </p:spPr>
        <p:txBody>
          <a:bodyPr>
            <a:normAutofit/>
          </a:bodyPr>
          <a:lstStyle/>
          <a:p>
            <a:pPr algn="l"/>
            <a:r>
              <a:rPr lang="hu-HU" sz="1050" b="1" dirty="0"/>
              <a:t>2025 Nemzetközi Velencei-tavi Symposion természetművészeti alkotásai egész évben elérhetőek a Velence Szigeten és az iskola kiállító termében.. </a:t>
            </a:r>
            <a:br>
              <a:rPr lang="hu-HU" sz="1050" dirty="0"/>
            </a:br>
            <a:br>
              <a:rPr lang="hu-HU" sz="1050" dirty="0"/>
            </a:br>
            <a:r>
              <a:rPr lang="hu-HU" sz="1050" dirty="0"/>
              <a:t> Deli Ágnes			Palik Eszter			       	Hajó a szigetre 70 fővel 		           Buthó táncosok hozzájárulás</a:t>
            </a:r>
            <a:br>
              <a:rPr lang="hu-HU" sz="1050" dirty="0"/>
            </a:br>
            <a:r>
              <a:rPr lang="hu-HU" sz="1050" dirty="0"/>
              <a:t>Módra Bettina			Gáts Tibor				 Erőss Ildikó			           Kiállítás megnyitó a szigeten  </a:t>
            </a:r>
            <a:br>
              <a:rPr lang="hu-HU" sz="1050" dirty="0"/>
            </a:br>
            <a:r>
              <a:rPr lang="hu-HU" sz="1050" dirty="0"/>
              <a:t>Szúnyog Júlia         		Gaál Endre és a névtáblák		A sziget kikötővel és a pajtával	           Kövics Milán</a:t>
            </a:r>
          </a:p>
        </p:txBody>
      </p:sp>
      <p:pic>
        <p:nvPicPr>
          <p:cNvPr id="5" name="Tartalom helye 4" descr="A képen kültéri, Légi fotó, légi, Madártávlat látható&#10;&#10;Előfordulhat, hogy az AI által létrehozott tartalom helytelen.">
            <a:extLst>
              <a:ext uri="{FF2B5EF4-FFF2-40B4-BE49-F238E27FC236}">
                <a16:creationId xmlns:a16="http://schemas.microsoft.com/office/drawing/2014/main" id="{979657FA-FD47-65BE-4FF3-70DC88960F02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46869" y="3695233"/>
            <a:ext cx="2183555" cy="1353865"/>
          </a:xfrm>
        </p:spPr>
      </p:pic>
      <p:pic>
        <p:nvPicPr>
          <p:cNvPr id="7" name="Kép 6" descr="A képen ruházat, ember, személy, lábbelik látható&#10;&#10;Előfordulhat, hogy az AI által létrehozott tartalom helytelen.">
            <a:extLst>
              <a:ext uri="{FF2B5EF4-FFF2-40B4-BE49-F238E27FC236}">
                <a16:creationId xmlns:a16="http://schemas.microsoft.com/office/drawing/2014/main" id="{4E78FF7A-8C4A-A387-CD56-60E16081909F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13596" y="3695233"/>
            <a:ext cx="2008943" cy="1353865"/>
          </a:xfrm>
          <a:prstGeom prst="rect">
            <a:avLst/>
          </a:prstGeom>
        </p:spPr>
      </p:pic>
      <p:pic>
        <p:nvPicPr>
          <p:cNvPr id="9" name="Kép 8" descr="A képen kültéri, fű, ég, fa látható&#10;&#10;Előfordulhat, hogy az AI által létrehozott tartalom helytelen.">
            <a:extLst>
              <a:ext uri="{FF2B5EF4-FFF2-40B4-BE49-F238E27FC236}">
                <a16:creationId xmlns:a16="http://schemas.microsoft.com/office/drawing/2014/main" id="{FC4355F2-66DB-D263-9921-A7F099FB33FF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4623" y="1014160"/>
            <a:ext cx="2000059" cy="1214690"/>
          </a:xfrm>
          <a:prstGeom prst="rect">
            <a:avLst/>
          </a:prstGeom>
        </p:spPr>
      </p:pic>
      <p:pic>
        <p:nvPicPr>
          <p:cNvPr id="11" name="Kép 10" descr="A képen kültéri, ég, felhő, fű látható&#10;&#10;Előfordulhat, hogy az AI által létrehozott tartalom helytelen.">
            <a:extLst>
              <a:ext uri="{FF2B5EF4-FFF2-40B4-BE49-F238E27FC236}">
                <a16:creationId xmlns:a16="http://schemas.microsoft.com/office/drawing/2014/main" id="{6D17E4FF-B0AD-F49D-7937-763DCF43BE8C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54755" y="3695233"/>
            <a:ext cx="1940936" cy="1353865"/>
          </a:xfrm>
          <a:prstGeom prst="rect">
            <a:avLst/>
          </a:prstGeom>
        </p:spPr>
      </p:pic>
      <p:pic>
        <p:nvPicPr>
          <p:cNvPr id="13" name="Kép 12" descr="A képen fa, kültéri, növény, Fatönk látható&#10;&#10;Előfordulhat, hogy az AI által létrehozott tartalom helytelen.">
            <a:extLst>
              <a:ext uri="{FF2B5EF4-FFF2-40B4-BE49-F238E27FC236}">
                <a16:creationId xmlns:a16="http://schemas.microsoft.com/office/drawing/2014/main" id="{2BCA8EBB-7EDC-D9C5-9D9A-222F19BC4AC5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13596" y="2333573"/>
            <a:ext cx="1982435" cy="1256939"/>
          </a:xfrm>
          <a:prstGeom prst="rect">
            <a:avLst/>
          </a:prstGeom>
        </p:spPr>
      </p:pic>
      <p:pic>
        <p:nvPicPr>
          <p:cNvPr id="15" name="Kép 14" descr="A képen kültéri, ég, talaj, törzs látható&#10;&#10;Előfordulhat, hogy az AI által létrehozott tartalom helytelen.">
            <a:extLst>
              <a:ext uri="{FF2B5EF4-FFF2-40B4-BE49-F238E27FC236}">
                <a16:creationId xmlns:a16="http://schemas.microsoft.com/office/drawing/2014/main" id="{ECAD0FD3-5692-EB21-46E4-25FC379DD0C3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32415" y="2333573"/>
            <a:ext cx="2183555" cy="1256939"/>
          </a:xfrm>
          <a:prstGeom prst="rect">
            <a:avLst/>
          </a:prstGeom>
        </p:spPr>
      </p:pic>
      <p:pic>
        <p:nvPicPr>
          <p:cNvPr id="17" name="Kép 16" descr="A képen személy, kültéri, növény, talaj látható&#10;&#10;Előfordulhat, hogy az AI által létrehozott tartalom helytelen.">
            <a:extLst>
              <a:ext uri="{FF2B5EF4-FFF2-40B4-BE49-F238E27FC236}">
                <a16:creationId xmlns:a16="http://schemas.microsoft.com/office/drawing/2014/main" id="{46C22EE6-85E9-EAB4-1C04-64BEE99649B5}"/>
              </a:ext>
            </a:extLst>
          </p:cNvPr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3743" y="3695233"/>
            <a:ext cx="1940937" cy="1342655"/>
          </a:xfrm>
          <a:prstGeom prst="rect">
            <a:avLst/>
          </a:prstGeom>
        </p:spPr>
      </p:pic>
      <p:pic>
        <p:nvPicPr>
          <p:cNvPr id="21" name="Kép 20" descr="A képen kültéri, ég, jármű, hajó látható&#10;&#10;Előfordulhat, hogy az AI által létrehozott tartalom helytelen.">
            <a:extLst>
              <a:ext uri="{FF2B5EF4-FFF2-40B4-BE49-F238E27FC236}">
                <a16:creationId xmlns:a16="http://schemas.microsoft.com/office/drawing/2014/main" id="{EFEFDA77-08F2-C34F-0D29-0FD1586A270A}"/>
              </a:ext>
            </a:extLst>
          </p:cNvPr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46870" y="1005938"/>
            <a:ext cx="2169100" cy="1232427"/>
          </a:xfrm>
          <a:prstGeom prst="rect">
            <a:avLst/>
          </a:prstGeom>
        </p:spPr>
      </p:pic>
      <p:pic>
        <p:nvPicPr>
          <p:cNvPr id="23" name="Kép 22" descr="A képen kültéri, ég, fű, növény látható&#10;&#10;Előfordulhat, hogy az AI által létrehozott tartalom helytelen.">
            <a:extLst>
              <a:ext uri="{FF2B5EF4-FFF2-40B4-BE49-F238E27FC236}">
                <a16:creationId xmlns:a16="http://schemas.microsoft.com/office/drawing/2014/main" id="{AD88838F-C595-94B6-E438-08E01F5BD101}"/>
              </a:ext>
            </a:extLst>
          </p:cNvPr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54757" y="1000333"/>
            <a:ext cx="1940937" cy="1228518"/>
          </a:xfrm>
          <a:prstGeom prst="rect">
            <a:avLst/>
          </a:prstGeom>
        </p:spPr>
      </p:pic>
      <p:pic>
        <p:nvPicPr>
          <p:cNvPr id="27" name="Kép 26" descr="A képen kültéri, fa, növény, fű látható&#10;&#10;Előfordulhat, hogy az AI által létrehozott tartalom helytelen.">
            <a:extLst>
              <a:ext uri="{FF2B5EF4-FFF2-40B4-BE49-F238E27FC236}">
                <a16:creationId xmlns:a16="http://schemas.microsoft.com/office/drawing/2014/main" id="{FF26AC47-648E-BED8-74C7-6F640C9CE94C}"/>
              </a:ext>
            </a:extLst>
          </p:cNvPr>
          <p:cNvPicPr>
            <a:picLocks noChangeAspect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4622" y="2333572"/>
            <a:ext cx="2000059" cy="1256939"/>
          </a:xfrm>
          <a:prstGeom prst="rect">
            <a:avLst/>
          </a:prstGeom>
        </p:spPr>
      </p:pic>
      <p:pic>
        <p:nvPicPr>
          <p:cNvPr id="29" name="Kép 28" descr="A képen kültéri, ég, fa, felhő látható&#10;&#10;Előfordulhat, hogy az AI által létrehozott tartalom helytelen.">
            <a:extLst>
              <a:ext uri="{FF2B5EF4-FFF2-40B4-BE49-F238E27FC236}">
                <a16:creationId xmlns:a16="http://schemas.microsoft.com/office/drawing/2014/main" id="{A932A182-D3D4-6321-42BC-B8B66D759F18}"/>
              </a:ext>
            </a:extLst>
          </p:cNvPr>
          <p:cNvPicPr>
            <a:picLocks noChangeAspect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13596" y="1023674"/>
            <a:ext cx="1969814" cy="1214690"/>
          </a:xfrm>
          <a:prstGeom prst="rect">
            <a:avLst/>
          </a:prstGeom>
        </p:spPr>
      </p:pic>
      <p:pic>
        <p:nvPicPr>
          <p:cNvPr id="31" name="Kép 30" descr="A képen kültéri, ruházat, ég, személy látható&#10;&#10;Előfordulhat, hogy az AI által létrehozott tartalom helytelen.">
            <a:extLst>
              <a:ext uri="{FF2B5EF4-FFF2-40B4-BE49-F238E27FC236}">
                <a16:creationId xmlns:a16="http://schemas.microsoft.com/office/drawing/2014/main" id="{C1B79E0E-062E-8BF7-7222-7521FB2A98D1}"/>
              </a:ext>
            </a:extLst>
          </p:cNvPr>
          <p:cNvPicPr>
            <a:picLocks noChangeAspect="1"/>
          </p:cNvPicPr>
          <p:nvPr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54755" y="2333573"/>
            <a:ext cx="1940937" cy="1256939"/>
          </a:xfrm>
          <a:prstGeom prst="rect">
            <a:avLst/>
          </a:prstGeom>
        </p:spPr>
      </p:pic>
      <p:sp>
        <p:nvSpPr>
          <p:cNvPr id="4" name="Szövegdoboz 3">
            <a:extLst>
              <a:ext uri="{FF2B5EF4-FFF2-40B4-BE49-F238E27FC236}">
                <a16:creationId xmlns:a16="http://schemas.microsoft.com/office/drawing/2014/main" id="{DA2F6A8A-28C7-A0D9-E639-046F665B9982}"/>
              </a:ext>
            </a:extLst>
          </p:cNvPr>
          <p:cNvSpPr txBox="1"/>
          <p:nvPr/>
        </p:nvSpPr>
        <p:spPr>
          <a:xfrm>
            <a:off x="373743" y="489856"/>
            <a:ext cx="8470712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hu-HU" sz="2400" dirty="0"/>
              <a:t>Kortárs művészet közvetítése a nyitott gyakorlatok jegyében </a:t>
            </a:r>
          </a:p>
        </p:txBody>
      </p:sp>
    </p:spTree>
    <p:extLst>
      <p:ext uri="{BB962C8B-B14F-4D97-AF65-F5344CB8AC3E}">
        <p14:creationId xmlns:p14="http://schemas.microsoft.com/office/powerpoint/2010/main" val="4139142782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8E30B2B4-D77F-76DB-5651-3678591DFAB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274637"/>
            <a:ext cx="8229600" cy="1841383"/>
          </a:xfrm>
        </p:spPr>
        <p:txBody>
          <a:bodyPr>
            <a:normAutofit/>
          </a:bodyPr>
          <a:lstStyle/>
          <a:p>
            <a:r>
              <a:rPr lang="hu-HU" dirty="0"/>
              <a:t>A 20 éves NEMZETKÖZI VELENCEI-TAVI  SYMPOSION </a:t>
            </a:r>
            <a:br>
              <a:rPr lang="hu-HU" dirty="0"/>
            </a:br>
            <a:r>
              <a:rPr lang="hu-HU" sz="2200" dirty="0"/>
              <a:t>programjai városi események lettek</a:t>
            </a:r>
          </a:p>
        </p:txBody>
      </p:sp>
      <p:pic>
        <p:nvPicPr>
          <p:cNvPr id="5" name="Tartalom helye 4" descr="A képen fa, gyümölcs, gyümölcsfa, kültéri látható&#10;&#10;Előfordulhat, hogy az AI által létrehozott tartalom helytelen.">
            <a:extLst>
              <a:ext uri="{FF2B5EF4-FFF2-40B4-BE49-F238E27FC236}">
                <a16:creationId xmlns:a16="http://schemas.microsoft.com/office/drawing/2014/main" id="{5AA65ED5-1C7A-1522-3A69-6B26161F14D6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4732473" y="4235145"/>
            <a:ext cx="1421976" cy="1879189"/>
          </a:xfrm>
        </p:spPr>
      </p:pic>
      <p:pic>
        <p:nvPicPr>
          <p:cNvPr id="7" name="Kép 6" descr="A képen kültéri, ég, ruházat, növény látható&#10;&#10;Előfordulhat, hogy az AI által létrehozott tartalom helytelen.">
            <a:extLst>
              <a:ext uri="{FF2B5EF4-FFF2-40B4-BE49-F238E27FC236}">
                <a16:creationId xmlns:a16="http://schemas.microsoft.com/office/drawing/2014/main" id="{21A79E48-A8A2-EFF2-06B4-2A1B2144FA2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074041" y="4218367"/>
            <a:ext cx="1430847" cy="1907796"/>
          </a:xfrm>
          <a:prstGeom prst="rect">
            <a:avLst/>
          </a:prstGeom>
        </p:spPr>
      </p:pic>
      <p:pic>
        <p:nvPicPr>
          <p:cNvPr id="9" name="Kép 8" descr="A képen ruházat, személy, kültéri, ég látható&#10;&#10;Előfordulhat, hogy az AI által létrehozott tartalom helytelen.">
            <a:extLst>
              <a:ext uri="{FF2B5EF4-FFF2-40B4-BE49-F238E27FC236}">
                <a16:creationId xmlns:a16="http://schemas.microsoft.com/office/drawing/2014/main" id="{2AF12E13-9539-B8B8-DB76-49D0DDE576B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55133" y="4218367"/>
            <a:ext cx="2455177" cy="1895967"/>
          </a:xfrm>
          <a:prstGeom prst="rect">
            <a:avLst/>
          </a:prstGeom>
        </p:spPr>
      </p:pic>
      <p:pic>
        <p:nvPicPr>
          <p:cNvPr id="11" name="Kép 10" descr="A képen fedett pályás, fal, ruházat, személy látható&#10;&#10;Előfordulhat, hogy az AI által létrehozott tartalom helytelen.">
            <a:extLst>
              <a:ext uri="{FF2B5EF4-FFF2-40B4-BE49-F238E27FC236}">
                <a16:creationId xmlns:a16="http://schemas.microsoft.com/office/drawing/2014/main" id="{A8834DAE-E559-DE80-40D3-B4AC77C11DB8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374439" y="4218367"/>
            <a:ext cx="2545399" cy="1909050"/>
          </a:xfrm>
          <a:prstGeom prst="rect">
            <a:avLst/>
          </a:prstGeom>
        </p:spPr>
      </p:pic>
      <p:pic>
        <p:nvPicPr>
          <p:cNvPr id="17" name="Kép 16" descr="A képen kültéri, ember, ruházat, személy látható&#10;&#10;Előfordulhat, hogy az AI által létrehozott tartalom helytelen.">
            <a:extLst>
              <a:ext uri="{FF2B5EF4-FFF2-40B4-BE49-F238E27FC236}">
                <a16:creationId xmlns:a16="http://schemas.microsoft.com/office/drawing/2014/main" id="{FD09BFB8-3775-8448-FEDF-8F1066F45DC4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195987" y="2258839"/>
            <a:ext cx="2114632" cy="1485818"/>
          </a:xfrm>
          <a:prstGeom prst="rect">
            <a:avLst/>
          </a:prstGeom>
        </p:spPr>
      </p:pic>
      <p:pic>
        <p:nvPicPr>
          <p:cNvPr id="23" name="Kép 22" descr="A képen fa, kültéri, fű, növényzet látható&#10;&#10;Előfordulhat, hogy az AI által létrehozott tartalom helytelen.">
            <a:extLst>
              <a:ext uri="{FF2B5EF4-FFF2-40B4-BE49-F238E27FC236}">
                <a16:creationId xmlns:a16="http://schemas.microsoft.com/office/drawing/2014/main" id="{9DAB0FF6-69C2-9BA4-5E31-3C5E550E92FB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935462" y="2258840"/>
            <a:ext cx="1065050" cy="1485818"/>
          </a:xfrm>
          <a:prstGeom prst="rect">
            <a:avLst/>
          </a:prstGeom>
        </p:spPr>
      </p:pic>
      <p:pic>
        <p:nvPicPr>
          <p:cNvPr id="25" name="Kép 24" descr="A képen épület, padló, ablak, növény látható&#10;&#10;Előfordulhat, hogy az AI által létrehozott tartalom helytelen.">
            <a:extLst>
              <a:ext uri="{FF2B5EF4-FFF2-40B4-BE49-F238E27FC236}">
                <a16:creationId xmlns:a16="http://schemas.microsoft.com/office/drawing/2014/main" id="{B2DAAD27-C591-FD89-FF62-F8CFD27E34DF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05564" y="2258838"/>
            <a:ext cx="2285615" cy="1485818"/>
          </a:xfrm>
          <a:prstGeom prst="rect">
            <a:avLst/>
          </a:prstGeom>
        </p:spPr>
      </p:pic>
      <p:pic>
        <p:nvPicPr>
          <p:cNvPr id="27" name="Kép 26" descr="A képen kültéri, ég, emberek, ruházat látható&#10;&#10;Előfordulhat, hogy az AI által létrehozott tartalom helytelen.">
            <a:extLst>
              <a:ext uri="{FF2B5EF4-FFF2-40B4-BE49-F238E27FC236}">
                <a16:creationId xmlns:a16="http://schemas.microsoft.com/office/drawing/2014/main" id="{5C6A768A-4CA1-361A-C31C-3432C2980580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6506094" y="2300388"/>
            <a:ext cx="2413744" cy="14442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37651044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304EFB76-0D0F-3FD1-31DA-986C0C7EF50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hu-HU"/>
          </a:p>
        </p:txBody>
      </p:sp>
      <p:pic>
        <p:nvPicPr>
          <p:cNvPr id="7" name="Kép 6" descr="A képen szöveg, művészet látható&#10;&#10;Előfordulhat, hogy az AI által létrehozott tartalom helytelen.">
            <a:extLst>
              <a:ext uri="{FF2B5EF4-FFF2-40B4-BE49-F238E27FC236}">
                <a16:creationId xmlns:a16="http://schemas.microsoft.com/office/drawing/2014/main" id="{5DCE9A03-6CCC-E7D3-A651-E13E37E213F9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2057605" cy="6858000"/>
          </a:xfrm>
          <a:prstGeom prst="rect">
            <a:avLst/>
          </a:prstGeom>
        </p:spPr>
      </p:pic>
      <p:pic>
        <p:nvPicPr>
          <p:cNvPr id="4" name="Kép 3" descr="A képen kültéri, ég, fű, növény látható&#10;&#10;Előfordulhat, hogy az AI által létrehozott tartalom helytelen.">
            <a:extLst>
              <a:ext uri="{FF2B5EF4-FFF2-40B4-BE49-F238E27FC236}">
                <a16:creationId xmlns:a16="http://schemas.microsoft.com/office/drawing/2014/main" id="{4640B5F6-642A-B87C-6477-58BCE632C647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61152" y="0"/>
            <a:ext cx="6882848" cy="6858000"/>
          </a:xfrm>
          <a:prstGeom prst="rect">
            <a:avLst/>
          </a:prstGeom>
        </p:spPr>
      </p:pic>
      <p:sp>
        <p:nvSpPr>
          <p:cNvPr id="8" name="Tartalom helye 7">
            <a:extLst>
              <a:ext uri="{FF2B5EF4-FFF2-40B4-BE49-F238E27FC236}">
                <a16:creationId xmlns:a16="http://schemas.microsoft.com/office/drawing/2014/main" id="{673A45FD-D644-0F47-F78D-25E0907926D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279776" y="5755341"/>
            <a:ext cx="2653018" cy="921124"/>
          </a:xfrm>
        </p:spPr>
        <p:txBody>
          <a:bodyPr>
            <a:noAutofit/>
          </a:bodyPr>
          <a:lstStyle/>
          <a:p>
            <a:r>
              <a:rPr lang="hu-HU" sz="1400" dirty="0">
                <a:solidFill>
                  <a:schemeClr val="bg1"/>
                </a:solidFill>
              </a:rPr>
              <a:t>PÉTER Ágnes </a:t>
            </a:r>
          </a:p>
          <a:p>
            <a:r>
              <a:rPr lang="hu-HU" sz="1400" dirty="0" err="1">
                <a:solidFill>
                  <a:schemeClr val="bg1"/>
                </a:solidFill>
              </a:rPr>
              <a:t>NAPnövények</a:t>
            </a:r>
            <a:r>
              <a:rPr lang="hu-HU" sz="1400" dirty="0">
                <a:solidFill>
                  <a:schemeClr val="bg1"/>
                </a:solidFill>
              </a:rPr>
              <a:t>  sorozat </a:t>
            </a:r>
          </a:p>
          <a:p>
            <a:r>
              <a:rPr lang="hu-HU" sz="1400" dirty="0">
                <a:solidFill>
                  <a:schemeClr val="bg1"/>
                </a:solidFill>
              </a:rPr>
              <a:t> </a:t>
            </a:r>
            <a:r>
              <a:rPr lang="hu-HU" sz="1400" dirty="0" err="1">
                <a:solidFill>
                  <a:schemeClr val="bg1"/>
                </a:solidFill>
              </a:rPr>
              <a:t>intalláció</a:t>
            </a:r>
            <a:r>
              <a:rPr lang="hu-HU" sz="1400" dirty="0">
                <a:solidFill>
                  <a:schemeClr val="bg1"/>
                </a:solidFill>
              </a:rPr>
              <a:t>  2025</a:t>
            </a:r>
          </a:p>
        </p:txBody>
      </p:sp>
    </p:spTree>
    <p:extLst>
      <p:ext uri="{BB962C8B-B14F-4D97-AF65-F5344CB8AC3E}">
        <p14:creationId xmlns:p14="http://schemas.microsoft.com/office/powerpoint/2010/main" val="3829536563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1129</TotalTime>
  <Words>1749</Words>
  <Application>Microsoft Office PowerPoint</Application>
  <PresentationFormat>Diavetítés a képernyőre (4:3 oldalarány)</PresentationFormat>
  <Paragraphs>146</Paragraphs>
  <Slides>28</Slides>
  <Notes>0</Notes>
  <HiddenSlides>0</HiddenSlides>
  <MMClips>0</MMClips>
  <ScaleCrop>false</ScaleCrop>
  <HeadingPairs>
    <vt:vector size="6" baseType="variant">
      <vt:variant>
        <vt:lpstr>Használt betűtípusok</vt:lpstr>
      </vt:variant>
      <vt:variant>
        <vt:i4>2</vt:i4>
      </vt:variant>
      <vt:variant>
        <vt:lpstr>Téma</vt:lpstr>
      </vt:variant>
      <vt:variant>
        <vt:i4>1</vt:i4>
      </vt:variant>
      <vt:variant>
        <vt:lpstr>Diacímek</vt:lpstr>
      </vt:variant>
      <vt:variant>
        <vt:i4>28</vt:i4>
      </vt:variant>
    </vt:vector>
  </HeadingPairs>
  <TitlesOfParts>
    <vt:vector size="31" baseType="lpstr">
      <vt:lpstr>Arial</vt:lpstr>
      <vt:lpstr>Calibri</vt:lpstr>
      <vt:lpstr>Office Theme</vt:lpstr>
      <vt:lpstr>20 ÉVES A NEMZETKÖZI VELENCEI-TAVI SYMPOSION </vt:lpstr>
      <vt:lpstr>REKREÁCIÓ – KREÁCIÓ  Képek a Velencei-tavi Nyári Játékok Fesztivál munkáiból</vt:lpstr>
      <vt:lpstr>1. Előzmények és háttér</vt:lpstr>
      <vt:lpstr>XIX. NEMZETKÖZI VELENCEI-TAVI SYMPOSION,   2025  Hajóval hozzuk a közönséget a megnyitóra a Velence szigetre</vt:lpstr>
      <vt:lpstr>2.  Megnyitottam a Mesterműhely – Symposion Akadémia művészeti szabadiskolát   </vt:lpstr>
      <vt:lpstr>Hol érhető el a SYMPOSION ALAPÍTVÁNY  tevékenysége a nyilvánosság számára?</vt:lpstr>
      <vt:lpstr>3. A Symposion módszer</vt:lpstr>
      <vt:lpstr>A Symposion  módszertan lényege:  - az agyag mint…</vt:lpstr>
      <vt:lpstr>Az agyag mint analógia</vt:lpstr>
      <vt:lpstr>4. Programok és technikák</vt:lpstr>
      <vt:lpstr>5. Táborok Közös alapelvek: projekt- és kooperatív módszer, újrahasznosítás, közös értékelés.</vt:lpstr>
      <vt:lpstr>Anyag és forma tábor </vt:lpstr>
      <vt:lpstr>Építészet–várostervezés tábor:</vt:lpstr>
      <vt:lpstr>TERMÉSZETMŰVÉSZETI JÁTÉKOS KÍSÉRLETEK Az instrukció: készítsenek a kert növényeiből varázslatos lényeket és rejtsék el.  A cél az volt, hogy kinek sikerül többet apró eldugott munkát észrevenni, megtalálni.  Az eddig leírt módszereket alkalmaztuk az alkotástól a játék végéig. </vt:lpstr>
      <vt:lpstr>6. Családi napok és közösségi programok</vt:lpstr>
      <vt:lpstr>7. Célok és várt eredmények</vt:lpstr>
      <vt:lpstr>8. Fenntarthatóság és források</vt:lpstr>
      <vt:lpstr>Előzmények</vt:lpstr>
      <vt:lpstr>Országos Symposion Találkozók, ahol a művészettörténészek, kurátorok, művésztelep szervezők,  művésztelep vezetők és a térségi szakemberek találkozhatnak </vt:lpstr>
      <vt:lpstr>-A világ első virtuális kiállítása és szoborpakja a Velencei-tónál.  -AR APP alkalmazással a telefonokról elérhető, természetművészeti alkotások  az eredeti helyükön, vízen, hegyen, szigeten.. -Fókuszban a számítógép, és a 3D lehetőségek, szobrászok bekapcsolása, és a médiatudatosság.</vt:lpstr>
      <vt:lpstr>MODEM 2016  A Nemzetközi Velencei-tavi Symposion kiállítása</vt:lpstr>
      <vt:lpstr>MODEM  2016 Nemzetközi Velencei-tavi Symposion Természetművészet – Kiterjesztett valóság Múzeum pedagógiai foglalkozás</vt:lpstr>
      <vt:lpstr>A 120 éves MŰCSARNOK   2017-ben a művésztelepeket bemutató Országos  Symposion Találkozót és  kiállítást rendeztünk.   Virtuális AR. APP segítségével bemutattuk négy vidéki szoborpark kiválasztott műveit, Villány, Nagyatád, Dunaújváros, Zalaegerszeg szobrait és a Velencei-tavi Symposion alkotásait.</vt:lpstr>
      <vt:lpstr>MÁRAMAROSSZIGET   és   SEPSISZENTGYÖGY természetművészeti kiállítás, a Symposion társpályázati keretében, ahol workshopokkal teremtettünk még szorosabb kapcsolatokat.</vt:lpstr>
      <vt:lpstr> 9. Partnerségek és nemzetközi kapcsolódás  természetművészeti   hálózatokhoz</vt:lpstr>
      <vt:lpstr>2025 Nemzetközi Velencei-tavi Symposion természetművészeti alkotásai egész évben elérhetőek a Velence Szigeten és az iskola kiállító termében..    Deli Ágnes   Palik Eszter           Hajó a szigetre 70 fővel              Buthó táncosok hozzájárulás Módra Bettina   Gáts Tibor     Erőss Ildikó              Kiállítás megnyitó a szigeten   Szúnyog Júlia           Gaál Endre és a névtáblák  A sziget kikötővel és a pajtával            Kövics Milán</vt:lpstr>
      <vt:lpstr>A 20 éves NEMZETKÖZI VELENCEI-TAVI  SYMPOSION  programjai városi események lettek</vt:lpstr>
      <vt:lpstr>PowerPoint-bemutató</vt:lpstr>
    </vt:vector>
  </TitlesOfParts>
  <Manager/>
  <Company/>
  <LinksUpToDate>false</LinksUpToDate>
  <SharedDoc>false</SharedDoc>
  <HyperlinkBase/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>Péter Ágnes</dc:creator>
  <cp:keywords/>
  <dc:description>generated using python-pptx</dc:description>
  <cp:lastModifiedBy>Ágnes Péter</cp:lastModifiedBy>
  <cp:revision>46</cp:revision>
  <dcterms:created xsi:type="dcterms:W3CDTF">2013-01-27T09:14:16Z</dcterms:created>
  <dcterms:modified xsi:type="dcterms:W3CDTF">2025-10-08T16:07:45Z</dcterms:modified>
  <cp:category/>
</cp:coreProperties>
</file>