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409A4-971C-4A4B-823F-A56FC6BCCA77}" type="datetimeFigureOut">
              <a:rPr lang="hu-HU" smtClean="0"/>
              <a:t>2025. 10. 04.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53719-CFB2-4303-8602-B81CC38BC5C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9828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53719-CFB2-4303-8602-B81CC38BC5CA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3732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5579666-E3F1-D8C1-3A20-082570FAD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165EB4C-3468-CB2F-91A6-CD1DAB9A15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B529A60-A810-315D-C7FA-D923A8A0A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C960-27C2-43CC-A217-6E7A89BF80E3}" type="datetimeFigureOut">
              <a:rPr lang="hu-HU" smtClean="0"/>
              <a:t>2025. 10. 04.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979EE61-6D61-2D5F-5FF2-E6B5E290D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1D22790-9C48-1BCF-5AA9-F67A1D08A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D849-D266-4D62-A9F6-825C7C2AA91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0934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049510A-733C-32BB-056B-EFFA76A68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DD421FF-C7D8-A064-8A99-A1B0AE078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E7BAB32-9CD5-1F31-1191-3EC942422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C960-27C2-43CC-A217-6E7A89BF80E3}" type="datetimeFigureOut">
              <a:rPr lang="hu-HU" smtClean="0"/>
              <a:t>2025. 10. 04.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88C7EEA-B706-294D-232F-7B4A51AE7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27E53E7-FB7B-739B-D738-E415FAA4C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D849-D266-4D62-A9F6-825C7C2AA91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7810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2CA7C7-BE91-0BB2-30B6-B74C416B5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6ABBCB2-09BC-0F12-E4D3-953C690C2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56A1FE5-D7D9-8438-11F1-B84D809D2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C960-27C2-43CC-A217-6E7A89BF80E3}" type="datetimeFigureOut">
              <a:rPr lang="hu-HU" smtClean="0"/>
              <a:t>2025. 10. 04.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96836C1-47C0-DE76-2EF6-C67CB80B1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A1D6422-BEA1-8131-D1CF-238CCEE86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D849-D266-4D62-A9F6-825C7C2AA91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8578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0550100-E7B2-F349-A6DB-08C47F0A9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4A37C03-AD6D-F912-AB42-5F220F2AF5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B11B439-370B-2A22-D59C-7D6E79F0FC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9F5366C-8E4E-09BB-12C8-05F87D43F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C960-27C2-43CC-A217-6E7A89BF80E3}" type="datetimeFigureOut">
              <a:rPr lang="hu-HU" smtClean="0"/>
              <a:t>2025. 10. 04.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AC561D1-CDB8-4372-4496-35016704C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F090790-1003-CA96-096F-BE6290E32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D849-D266-4D62-A9F6-825C7C2AA91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2420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BC56D38-8B2B-9D46-DB3F-1A9E0DD3C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879766F-F416-F545-B6B8-48BCCEDB0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EC399CB-9BA8-883A-E94F-ED790B8BE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912A9E3C-0F71-5860-347C-9026A6ECC8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809757C7-4EFF-0962-1777-DCEEA8E49C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F1A60C0D-AC8E-A19E-2620-89CC95088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C960-27C2-43CC-A217-6E7A89BF80E3}" type="datetimeFigureOut">
              <a:rPr lang="hu-HU" smtClean="0"/>
              <a:t>2025. 10. 04.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D5DC5D29-D811-0408-6C70-725477365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050BD5C4-98DE-7B8A-9CE8-4150B7AB1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D849-D266-4D62-A9F6-825C7C2AA91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173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221A95-D471-1F45-C44B-033F51B93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ADDFFCD-FF74-DBD3-D676-C1EEE1430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C960-27C2-43CC-A217-6E7A89BF80E3}" type="datetimeFigureOut">
              <a:rPr lang="hu-HU" smtClean="0"/>
              <a:t>2025. 10. 04.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4AD915D-8217-997C-D060-D32CBF0B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7C75DA90-B824-5EAD-D160-F3C14D5B6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D849-D266-4D62-A9F6-825C7C2AA91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779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464A1A82-7B92-8717-8C78-3EC43D545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C960-27C2-43CC-A217-6E7A89BF80E3}" type="datetimeFigureOut">
              <a:rPr lang="hu-HU" smtClean="0"/>
              <a:t>2025. 10. 04.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A15EAA4F-1E43-2372-8854-AD393ADB5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39468D1-C121-5E7E-C0D9-485A80DF5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D849-D266-4D62-A9F6-825C7C2AA91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0310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291ECD-1599-6192-81B9-6FB3FA0ED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059411B-86FA-D80F-A4F1-6158516F6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034F4BE-E240-AA61-D882-CE68C1B66F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1B37F5B-0D63-38D5-9646-0454B2552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C960-27C2-43CC-A217-6E7A89BF80E3}" type="datetimeFigureOut">
              <a:rPr lang="hu-HU" smtClean="0"/>
              <a:t>2025. 10. 04.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AE72EFA-B9D4-003A-CCA8-58C70676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BF9AFD9-5AD4-FEAB-16EF-CC99A5385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D849-D266-4D62-A9F6-825C7C2AA91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59593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457AD99-F19B-79F0-7B84-36DE4D571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156062BB-C3E3-FDF6-FF2C-2CDC51AA62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8C52BD7-9715-205E-B74E-8A9E77A378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18F373F-E82B-06CE-A708-886797C69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C960-27C2-43CC-A217-6E7A89BF80E3}" type="datetimeFigureOut">
              <a:rPr lang="hu-HU" smtClean="0"/>
              <a:t>2025. 10. 04.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92CA57A-C1B0-F929-F92A-806A0EEDC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A103619-C8FA-1ACD-0872-4DEF423BD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D849-D266-4D62-A9F6-825C7C2AA91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7458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C01557-E454-0FCD-AEF6-59810623A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E3DF0DC-54B8-B33B-43DF-4ABB390C60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9B70C10-AEDE-3569-1ADE-C6EC11C51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C960-27C2-43CC-A217-6E7A89BF80E3}" type="datetimeFigureOut">
              <a:rPr lang="hu-HU" smtClean="0"/>
              <a:t>2025. 10. 04.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408ED48-0960-7534-884D-88487970E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4C457C6-3880-C4BF-B8F6-16723D986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D849-D266-4D62-A9F6-825C7C2AA91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52660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0CAB1A19-6633-DA4B-00E4-3D5286A3CD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5FAE774-1C63-1000-2200-E6C8F9D838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42D7030-8329-77A1-B8BC-F2B3861D2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AC960-27C2-43CC-A217-6E7A89BF80E3}" type="datetimeFigureOut">
              <a:rPr lang="hu-HU" smtClean="0"/>
              <a:t>2025. 10. 04.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E5D3DFF-7186-ADCE-AB29-B5BE55B70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D648EDD-7569-B70E-85A0-E05A2B188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ED849-D266-4D62-A9F6-825C7C2AA91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8860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413CDB65-FB29-0BDD-4C9C-FECEBD1E5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F7D24EF-B60A-952B-9AA8-C71919E39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63F7263-0DC9-8EB8-8C3D-99772B66C8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FAC960-27C2-43CC-A217-6E7A89BF80E3}" type="datetimeFigureOut">
              <a:rPr lang="hu-HU" smtClean="0"/>
              <a:t>2025. 10. 04.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D468ABE-882B-AF22-1865-C0993FEC0B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27EA4E3-BBD8-DB09-3C73-7A3B0CEE70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8ED849-D266-4D62-A9F6-825C7C2AA91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755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CBA8B89-9BE5-AAB4-D4C6-14B7D91EC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4628" y="255927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hu-HU" dirty="0"/>
              <a:t>Paradigmaváltás előtt?</a:t>
            </a:r>
            <a:br>
              <a:rPr lang="hu-HU" dirty="0"/>
            </a:br>
            <a:r>
              <a:rPr lang="hu-HU" sz="3600" dirty="0"/>
              <a:t>Empirikus kutatások alapján</a:t>
            </a:r>
            <a:br>
              <a:rPr lang="hu-HU" sz="3600" dirty="0"/>
            </a:br>
            <a:br>
              <a:rPr lang="hu-HU" sz="3600" dirty="0"/>
            </a:br>
            <a:br>
              <a:rPr lang="hu-HU" sz="3600" dirty="0"/>
            </a:br>
            <a:r>
              <a:rPr lang="hu-HU" sz="3600" dirty="0"/>
              <a:t>Művésztelepek a Kárpát-medencében</a:t>
            </a:r>
            <a:br>
              <a:rPr lang="hu-HU" sz="3600" dirty="0"/>
            </a:br>
            <a:r>
              <a:rPr lang="hu-HU" sz="3600" dirty="0"/>
              <a:t>2020-2023-2025</a:t>
            </a:r>
            <a:br>
              <a:rPr lang="hu-HU" dirty="0"/>
            </a:b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D9AE1BF2-FCE5-D585-1091-A72BB136DE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185581"/>
            <a:ext cx="9144000" cy="1655762"/>
          </a:xfrm>
        </p:spPr>
        <p:txBody>
          <a:bodyPr/>
          <a:lstStyle/>
          <a:p>
            <a:r>
              <a:rPr lang="hu-HU" dirty="0"/>
              <a:t>Cered 2025. október 11.</a:t>
            </a:r>
          </a:p>
        </p:txBody>
      </p:sp>
    </p:spTree>
    <p:extLst>
      <p:ext uri="{BB962C8B-B14F-4D97-AF65-F5344CB8AC3E}">
        <p14:creationId xmlns:p14="http://schemas.microsoft.com/office/powerpoint/2010/main" val="419199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C1ECC86-5382-8DDC-FD37-4CA30E0E9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Módszertan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0D1DDAE-457F-7EEE-C470-7DB143286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75 művésztelepi megkeresés</a:t>
            </a:r>
          </a:p>
          <a:p>
            <a:r>
              <a:rPr lang="hu-HU" dirty="0"/>
              <a:t>45 100 %-ban értelmezhető válasz</a:t>
            </a:r>
          </a:p>
          <a:p>
            <a:r>
              <a:rPr lang="hu-HU" dirty="0"/>
              <a:t>Interjúk művésztelepvezetőkkel</a:t>
            </a:r>
          </a:p>
          <a:p>
            <a:r>
              <a:rPr lang="hu-HU" dirty="0"/>
              <a:t>Kérdőívek művésztelepen résztvevő művészekkel</a:t>
            </a:r>
          </a:p>
          <a:p>
            <a:r>
              <a:rPr lang="hu-HU" dirty="0"/>
              <a:t>Terepmunka</a:t>
            </a:r>
          </a:p>
          <a:p>
            <a:r>
              <a:rPr lang="hu-HU" dirty="0"/>
              <a:t>Feldolgozás: matematikai-statisztikai módszer, SPSS - kereszttáblák, százalékos feldolgozás, kör- és oszlopdiagramok</a:t>
            </a:r>
          </a:p>
        </p:txBody>
      </p:sp>
    </p:spTree>
    <p:extLst>
      <p:ext uri="{BB962C8B-B14F-4D97-AF65-F5344CB8AC3E}">
        <p14:creationId xmlns:p14="http://schemas.microsoft.com/office/powerpoint/2010/main" val="1918081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5FFA9C-8B74-AAA1-FA32-9653F313C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4029"/>
          </a:xfrm>
        </p:spPr>
        <p:txBody>
          <a:bodyPr>
            <a:normAutofit/>
          </a:bodyPr>
          <a:lstStyle/>
          <a:p>
            <a:r>
              <a:rPr lang="hu-HU" sz="3200" dirty="0"/>
              <a:t>A kutatásban résztvevő művésztelepek területi eloszlása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87E4ED3-C2FE-7ECB-7FBE-79AF2DA760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23917" t="24876" r="4613" b="7257"/>
          <a:stretch>
            <a:fillRect/>
          </a:stretch>
        </p:blipFill>
        <p:spPr>
          <a:xfrm>
            <a:off x="689119" y="1084797"/>
            <a:ext cx="10813762" cy="577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529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F31244-4E11-D216-95FC-5CBB68B98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Vizsgált társadalmi szintek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98E1EA5-1242-BD5B-3713-75F8FE185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Makrotársadalmi</a:t>
            </a:r>
            <a:endParaRPr lang="hu-HU" dirty="0"/>
          </a:p>
          <a:p>
            <a:r>
              <a:rPr lang="hu-HU" dirty="0"/>
              <a:t>Település szintű</a:t>
            </a:r>
          </a:p>
          <a:p>
            <a:r>
              <a:rPr lang="hu-HU" dirty="0"/>
              <a:t>Művésztelepek mint társadalmi kiscsoportok, intézmények</a:t>
            </a:r>
          </a:p>
          <a:p>
            <a:r>
              <a:rPr lang="hu-HU" dirty="0"/>
              <a:t>Individuális szint (művészek)</a:t>
            </a:r>
          </a:p>
        </p:txBody>
      </p:sp>
    </p:spTree>
    <p:extLst>
      <p:ext uri="{BB962C8B-B14F-4D97-AF65-F5344CB8AC3E}">
        <p14:creationId xmlns:p14="http://schemas.microsoft.com/office/powerpoint/2010/main" val="882919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D65451-FA12-2E5D-4F08-79A2B7352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Makrotársadalmi</a:t>
            </a:r>
            <a:r>
              <a:rPr lang="hu-HU" dirty="0"/>
              <a:t> szint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0B0C5B9-037B-14AA-EABD-5626B53EF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Strukturális funkcionalizmus</a:t>
            </a:r>
          </a:p>
          <a:p>
            <a:r>
              <a:rPr lang="hu-HU" dirty="0"/>
              <a:t>Kultúra – művészet</a:t>
            </a:r>
          </a:p>
          <a:p>
            <a:r>
              <a:rPr lang="hu-HU" dirty="0"/>
              <a:t>Funkciók elvárások</a:t>
            </a:r>
          </a:p>
          <a:p>
            <a:pPr lvl="1"/>
            <a:r>
              <a:rPr lang="hu-HU" dirty="0"/>
              <a:t>Új érték teremtése</a:t>
            </a:r>
          </a:p>
          <a:p>
            <a:pPr lvl="1"/>
            <a:r>
              <a:rPr lang="hu-HU" dirty="0"/>
              <a:t>Új normák teremtése</a:t>
            </a:r>
          </a:p>
          <a:p>
            <a:pPr lvl="1"/>
            <a:r>
              <a:rPr lang="hu-HU" dirty="0"/>
              <a:t>Új szerepek teremtése</a:t>
            </a:r>
          </a:p>
          <a:p>
            <a:pPr lvl="1"/>
            <a:r>
              <a:rPr lang="hu-HU" dirty="0"/>
              <a:t>Értékmegőrzés</a:t>
            </a:r>
          </a:p>
          <a:p>
            <a:pPr lvl="1"/>
            <a:r>
              <a:rPr lang="hu-HU" dirty="0"/>
              <a:t>Értékátadás</a:t>
            </a:r>
          </a:p>
          <a:p>
            <a:pPr lvl="1"/>
            <a:r>
              <a:rPr lang="hu-HU" dirty="0"/>
              <a:t>Szolidaritás</a:t>
            </a:r>
          </a:p>
        </p:txBody>
      </p:sp>
    </p:spTree>
    <p:extLst>
      <p:ext uri="{BB962C8B-B14F-4D97-AF65-F5344CB8AC3E}">
        <p14:creationId xmlns:p14="http://schemas.microsoft.com/office/powerpoint/2010/main" val="857412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EE5F00B-68A0-63BC-6A90-0097CA859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Település szintű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B334B9A-00D4-AE59-12B7-1540D2C14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200"/>
            <a:ext cx="10515600" cy="5019675"/>
          </a:xfrm>
        </p:spPr>
        <p:txBody>
          <a:bodyPr>
            <a:normAutofit/>
          </a:bodyPr>
          <a:lstStyle/>
          <a:p>
            <a:r>
              <a:rPr lang="hu-HU" dirty="0"/>
              <a:t>Elvárások</a:t>
            </a:r>
          </a:p>
          <a:p>
            <a:pPr lvl="1"/>
            <a:r>
              <a:rPr lang="hu-HU" dirty="0"/>
              <a:t>A művészek folyamatos jelenléte, visszatérése</a:t>
            </a:r>
          </a:p>
          <a:p>
            <a:pPr lvl="1"/>
            <a:r>
              <a:rPr lang="hu-HU" dirty="0"/>
              <a:t>Művészi aktivitás</a:t>
            </a:r>
          </a:p>
          <a:p>
            <a:pPr lvl="1"/>
            <a:r>
              <a:rPr lang="hu-HU" dirty="0"/>
              <a:t>Hitelesség, őszinteség</a:t>
            </a:r>
          </a:p>
          <a:p>
            <a:pPr lvl="1"/>
            <a:r>
              <a:rPr lang="hu-HU" dirty="0"/>
              <a:t>Kiállítások</a:t>
            </a:r>
          </a:p>
          <a:p>
            <a:pPr lvl="1"/>
            <a:r>
              <a:rPr lang="hu-HU" dirty="0"/>
              <a:t>Átjárás az amatőr és magas művészet között</a:t>
            </a:r>
          </a:p>
          <a:p>
            <a:pPr lvl="1"/>
            <a:r>
              <a:rPr lang="hu-HU" dirty="0"/>
              <a:t>Település jó hírének terjesztése</a:t>
            </a:r>
          </a:p>
          <a:p>
            <a:pPr lvl="1"/>
            <a:r>
              <a:rPr lang="hu-HU" dirty="0"/>
              <a:t>Művészeti fejlesztés</a:t>
            </a:r>
          </a:p>
          <a:p>
            <a:pPr lvl="1"/>
            <a:r>
              <a:rPr lang="hu-HU" dirty="0"/>
              <a:t>Térségfejlesztés</a:t>
            </a:r>
          </a:p>
          <a:p>
            <a:pPr lvl="1"/>
            <a:r>
              <a:rPr lang="hu-HU" dirty="0"/>
              <a:t>Közösségépítés</a:t>
            </a:r>
          </a:p>
          <a:p>
            <a:pPr lvl="1"/>
            <a:r>
              <a:rPr lang="hu-HU" dirty="0"/>
              <a:t>Értékőrzés</a:t>
            </a:r>
          </a:p>
          <a:p>
            <a:pPr lvl="1"/>
            <a:r>
              <a:rPr lang="hu-HU" dirty="0"/>
              <a:t>Érzékenyítés, reprezentálás</a:t>
            </a:r>
          </a:p>
        </p:txBody>
      </p:sp>
    </p:spTree>
    <p:extLst>
      <p:ext uri="{BB962C8B-B14F-4D97-AF65-F5344CB8AC3E}">
        <p14:creationId xmlns:p14="http://schemas.microsoft.com/office/powerpoint/2010/main" val="2291699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96B4B4-123B-F34F-15C0-49420F721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452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hu-HU" dirty="0"/>
              <a:t>Művésztelepek mint társadalmi kiscsoportok, intézmények</a:t>
            </a:r>
            <a:br>
              <a:rPr lang="hu-HU" dirty="0"/>
            </a:br>
            <a:r>
              <a:rPr lang="hu-HU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A262D75-B943-C2A5-4573-16ACC1727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29517"/>
          </a:xfrm>
        </p:spPr>
        <p:txBody>
          <a:bodyPr/>
          <a:lstStyle/>
          <a:p>
            <a:r>
              <a:rPr lang="hu-HU" dirty="0"/>
              <a:t>A település, régió lakosságának céljaihoz kapcsolódó művésztelepek: </a:t>
            </a:r>
          </a:p>
          <a:p>
            <a:pPr lvl="1"/>
            <a:r>
              <a:rPr lang="hu-HU" dirty="0"/>
              <a:t>Magyarság és a magyar kultúra megtartása,</a:t>
            </a:r>
          </a:p>
          <a:p>
            <a:pPr lvl="1"/>
            <a:r>
              <a:rPr lang="hu-HU" dirty="0"/>
              <a:t>A település hírnevének öregbítése</a:t>
            </a:r>
          </a:p>
          <a:p>
            <a:pPr lvl="1"/>
            <a:r>
              <a:rPr lang="hu-HU" dirty="0"/>
              <a:t>A településsel kapcsolatban álló művészet egybehívása</a:t>
            </a:r>
          </a:p>
          <a:p>
            <a:pPr lvl="1"/>
            <a:r>
              <a:rPr lang="hu-HU" dirty="0"/>
              <a:t>Helyi művészeti élet fejlesztése</a:t>
            </a:r>
          </a:p>
          <a:p>
            <a:r>
              <a:rPr lang="hu-HU" dirty="0"/>
              <a:t>A speciális alkotótevékenységet központba helyező művésztelepek: </a:t>
            </a:r>
          </a:p>
          <a:p>
            <a:pPr lvl="1"/>
            <a:r>
              <a:rPr lang="hu-HU" dirty="0"/>
              <a:t>Stílusteremtés</a:t>
            </a:r>
          </a:p>
          <a:p>
            <a:pPr lvl="1"/>
            <a:r>
              <a:rPr lang="hu-HU" dirty="0"/>
              <a:t>Hagyományőrzés</a:t>
            </a:r>
          </a:p>
          <a:p>
            <a:pPr lvl="1"/>
            <a:r>
              <a:rPr lang="hu-HU" dirty="0"/>
              <a:t>Autonóm műalkotások létrehozása</a:t>
            </a:r>
          </a:p>
        </p:txBody>
      </p:sp>
    </p:spTree>
    <p:extLst>
      <p:ext uri="{BB962C8B-B14F-4D97-AF65-F5344CB8AC3E}">
        <p14:creationId xmlns:p14="http://schemas.microsoft.com/office/powerpoint/2010/main" val="1183662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00FE735-10EB-5BB3-4901-B0C93F2D7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Művésztelepek mint társadalmi kiscsoportok, intézmények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D571E8-C7E9-0C52-156F-57A1CC2ED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802186"/>
          </a:xfrm>
        </p:spPr>
        <p:txBody>
          <a:bodyPr>
            <a:normAutofit/>
          </a:bodyPr>
          <a:lstStyle/>
          <a:p>
            <a:r>
              <a:rPr lang="hu-HU" dirty="0"/>
              <a:t>Az emberi kapcsolatokat előtérbe helyező művésztelepek</a:t>
            </a:r>
          </a:p>
          <a:p>
            <a:pPr lvl="1"/>
            <a:r>
              <a:rPr lang="hu-HU" dirty="0"/>
              <a:t>Nemzetközi kapcsolatok</a:t>
            </a:r>
          </a:p>
          <a:p>
            <a:pPr lvl="1"/>
            <a:r>
              <a:rPr lang="hu-HU" dirty="0"/>
              <a:t>Művésztársak megismerése</a:t>
            </a:r>
          </a:p>
          <a:p>
            <a:pPr lvl="1"/>
            <a:r>
              <a:rPr lang="hu-HU" dirty="0"/>
              <a:t>Együtt alkotás</a:t>
            </a:r>
          </a:p>
          <a:p>
            <a:r>
              <a:rPr lang="hu-HU" dirty="0"/>
              <a:t>Az oktatást, továbbképzést középpontba állító művésztelepek</a:t>
            </a:r>
          </a:p>
          <a:p>
            <a:pPr lvl="1"/>
            <a:r>
              <a:rPr lang="hu-HU" dirty="0"/>
              <a:t>Tapasztalatátadás</a:t>
            </a:r>
          </a:p>
          <a:p>
            <a:pPr lvl="1"/>
            <a:r>
              <a:rPr lang="hu-HU" dirty="0"/>
              <a:t>Pályakezdők támogatása</a:t>
            </a:r>
          </a:p>
          <a:p>
            <a:pPr lvl="1"/>
            <a:r>
              <a:rPr lang="hu-HU" dirty="0"/>
              <a:t>Kutatásban való részvétel</a:t>
            </a:r>
          </a:p>
          <a:p>
            <a:pPr lvl="1"/>
            <a:r>
              <a:rPr lang="hu-HU" dirty="0"/>
              <a:t>Szellemi alkotóműhely</a:t>
            </a:r>
          </a:p>
          <a:p>
            <a:r>
              <a:rPr lang="hu-HU" dirty="0"/>
              <a:t>Kortárs képzőművészeti gyűjtemény létrehozását célul kitűző művésztelepek</a:t>
            </a:r>
          </a:p>
        </p:txBody>
      </p:sp>
    </p:spTree>
    <p:extLst>
      <p:ext uri="{BB962C8B-B14F-4D97-AF65-F5344CB8AC3E}">
        <p14:creationId xmlns:p14="http://schemas.microsoft.com/office/powerpoint/2010/main" val="3791346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artalom helye 8">
            <a:extLst>
              <a:ext uri="{FF2B5EF4-FFF2-40B4-BE49-F238E27FC236}">
                <a16:creationId xmlns:a16="http://schemas.microsoft.com/office/drawing/2014/main" id="{5B76C457-70F1-1899-AC6B-3A77E2A8A0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6370" t="12040" r="25222" b="3904"/>
          <a:stretch>
            <a:fillRect/>
          </a:stretch>
        </p:blipFill>
        <p:spPr>
          <a:xfrm>
            <a:off x="2667000" y="81365"/>
            <a:ext cx="6858000" cy="669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875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BFBEBB66-3B9F-9159-9439-CCB41C01A9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1748" t="9895" r="31067" b="4201"/>
          <a:stretch>
            <a:fillRect/>
          </a:stretch>
        </p:blipFill>
        <p:spPr>
          <a:xfrm>
            <a:off x="3634864" y="-1"/>
            <a:ext cx="5280536" cy="685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40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75DB44D-C607-CF61-FEFF-94E21A4618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3664" t="16480" r="16683" b="5811"/>
          <a:stretch>
            <a:fillRect/>
          </a:stretch>
        </p:blipFill>
        <p:spPr>
          <a:xfrm>
            <a:off x="2024062" y="446735"/>
            <a:ext cx="8143875" cy="596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119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826EC22-CB16-2AFD-6558-0444B51FA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338" y="1765300"/>
            <a:ext cx="10515600" cy="1325563"/>
          </a:xfrm>
        </p:spPr>
        <p:txBody>
          <a:bodyPr/>
          <a:lstStyle/>
          <a:p>
            <a:r>
              <a:rPr lang="hu-HU" dirty="0"/>
              <a:t>Köszönöm a figyelmet!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D71E5FE-E163-A1AB-609E-F49821EA9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3575" y="5754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A teljes tanulmány várható megjelenése 2025 ősz-tél</a:t>
            </a:r>
          </a:p>
        </p:txBody>
      </p:sp>
    </p:spTree>
    <p:extLst>
      <p:ext uri="{BB962C8B-B14F-4D97-AF65-F5344CB8AC3E}">
        <p14:creationId xmlns:p14="http://schemas.microsoft.com/office/powerpoint/2010/main" val="1512564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234</Words>
  <Application>Microsoft Office PowerPoint</Application>
  <PresentationFormat>Szélesvásznú</PresentationFormat>
  <Paragraphs>62</Paragraphs>
  <Slides>12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Office-téma</vt:lpstr>
      <vt:lpstr>Paradigmaváltás előtt? Empirikus kutatások alapján   Művésztelepek a Kárpát-medencében 2020-2023-2025 </vt:lpstr>
      <vt:lpstr>Módszertan</vt:lpstr>
      <vt:lpstr>A kutatásban résztvevő művésztelepek területi eloszlása</vt:lpstr>
      <vt:lpstr>Vizsgált társadalmi szintek</vt:lpstr>
      <vt:lpstr>Makrotársadalmi szint</vt:lpstr>
      <vt:lpstr>Település szintű</vt:lpstr>
      <vt:lpstr>Művésztelepek mint társadalmi kiscsoportok, intézmények  </vt:lpstr>
      <vt:lpstr>Művésztelepek mint társadalmi kiscsoportok, intézmények</vt:lpstr>
      <vt:lpstr>PowerPoint-bemutató</vt:lpstr>
      <vt:lpstr>PowerPoint-bemutató</vt:lpstr>
      <vt:lpstr>PowerPoint-bemutató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Marczin I. Bence</dc:creator>
  <cp:lastModifiedBy>Marczin I. Bence</cp:lastModifiedBy>
  <cp:revision>1</cp:revision>
  <dcterms:created xsi:type="dcterms:W3CDTF">2025-10-04T11:41:44Z</dcterms:created>
  <dcterms:modified xsi:type="dcterms:W3CDTF">2025-10-04T12:33:23Z</dcterms:modified>
</cp:coreProperties>
</file>